
<file path=[Content_Types].xml><?xml version="1.0" encoding="utf-8"?>
<Types xmlns="http://schemas.openxmlformats.org/package/2006/content-types">
  <Default Extension="png" ContentType="image/png"/>
  <Default Extension="bmp" ContentType="image/bmp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7"/>
  </p:notesMasterIdLst>
  <p:sldIdLst>
    <p:sldId id="256" r:id="rId2"/>
    <p:sldId id="258" r:id="rId3"/>
    <p:sldId id="297" r:id="rId4"/>
    <p:sldId id="264" r:id="rId5"/>
    <p:sldId id="265" r:id="rId6"/>
    <p:sldId id="276" r:id="rId7"/>
    <p:sldId id="296" r:id="rId8"/>
    <p:sldId id="266" r:id="rId9"/>
    <p:sldId id="298" r:id="rId10"/>
    <p:sldId id="269" r:id="rId11"/>
    <p:sldId id="299" r:id="rId12"/>
    <p:sldId id="275" r:id="rId13"/>
    <p:sldId id="277" r:id="rId14"/>
    <p:sldId id="278" r:id="rId15"/>
    <p:sldId id="279" r:id="rId16"/>
    <p:sldId id="280" r:id="rId17"/>
    <p:sldId id="281" r:id="rId18"/>
    <p:sldId id="282" r:id="rId19"/>
    <p:sldId id="283" r:id="rId20"/>
    <p:sldId id="284" r:id="rId21"/>
    <p:sldId id="285" r:id="rId22"/>
    <p:sldId id="300" r:id="rId23"/>
    <p:sldId id="270" r:id="rId24"/>
    <p:sldId id="286" r:id="rId25"/>
    <p:sldId id="287" r:id="rId26"/>
    <p:sldId id="288" r:id="rId27"/>
    <p:sldId id="293" r:id="rId28"/>
    <p:sldId id="290" r:id="rId29"/>
    <p:sldId id="292" r:id="rId30"/>
    <p:sldId id="291" r:id="rId31"/>
    <p:sldId id="294" r:id="rId32"/>
    <p:sldId id="295" r:id="rId33"/>
    <p:sldId id="302" r:id="rId34"/>
    <p:sldId id="271" r:id="rId35"/>
    <p:sldId id="263" r:id="rId36"/>
  </p:sldIdLst>
  <p:sldSz cx="9144000" cy="6858000" type="screen4x3"/>
  <p:notesSz cx="6858000" cy="9144000"/>
  <p:defaultTextStyle>
    <a:lvl1pPr>
      <a:defRPr>
        <a:latin typeface="Arial"/>
        <a:ea typeface="Arial"/>
        <a:cs typeface="Arial"/>
        <a:sym typeface="Arial"/>
      </a:defRPr>
    </a:lvl1pPr>
    <a:lvl2pPr indent="457200">
      <a:defRPr>
        <a:latin typeface="Arial"/>
        <a:ea typeface="Arial"/>
        <a:cs typeface="Arial"/>
        <a:sym typeface="Arial"/>
      </a:defRPr>
    </a:lvl2pPr>
    <a:lvl3pPr indent="914400">
      <a:defRPr>
        <a:latin typeface="Arial"/>
        <a:ea typeface="Arial"/>
        <a:cs typeface="Arial"/>
        <a:sym typeface="Arial"/>
      </a:defRPr>
    </a:lvl3pPr>
    <a:lvl4pPr indent="1371600">
      <a:defRPr>
        <a:latin typeface="Arial"/>
        <a:ea typeface="Arial"/>
        <a:cs typeface="Arial"/>
        <a:sym typeface="Arial"/>
      </a:defRPr>
    </a:lvl4pPr>
    <a:lvl5pPr indent="1828800">
      <a:defRPr>
        <a:latin typeface="Arial"/>
        <a:ea typeface="Arial"/>
        <a:cs typeface="Arial"/>
        <a:sym typeface="Arial"/>
      </a:defRPr>
    </a:lvl5pPr>
    <a:lvl6pPr indent="2286000">
      <a:defRPr>
        <a:latin typeface="Arial"/>
        <a:ea typeface="Arial"/>
        <a:cs typeface="Arial"/>
        <a:sym typeface="Arial"/>
      </a:defRPr>
    </a:lvl6pPr>
    <a:lvl7pPr indent="2743200">
      <a:defRPr>
        <a:latin typeface="Arial"/>
        <a:ea typeface="Arial"/>
        <a:cs typeface="Arial"/>
        <a:sym typeface="Arial"/>
      </a:defRPr>
    </a:lvl7pPr>
    <a:lvl8pPr indent="3200400">
      <a:defRPr>
        <a:latin typeface="Arial"/>
        <a:ea typeface="Arial"/>
        <a:cs typeface="Arial"/>
        <a:sym typeface="Arial"/>
      </a:defRPr>
    </a:lvl8pPr>
    <a:lvl9pPr indent="3657600">
      <a:defRPr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FF"/>
    <a:srgbClr val="6699FF"/>
    <a:srgbClr val="FFCC66"/>
    <a:srgbClr val="339933"/>
    <a:srgbClr val="0033CC"/>
    <a:srgbClr val="008000"/>
    <a:srgbClr val="5F5F5F"/>
    <a:srgbClr val="FF5050"/>
    <a:srgbClr val="CC3300"/>
    <a:srgbClr val="B4DE8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n" i="on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CAECDD"/>
          </a:solidFill>
        </a:fill>
      </a:tcStyle>
    </a:wholeTbl>
    <a:band2H>
      <a:tcTxStyle/>
      <a:tcStyle>
        <a:tcBdr/>
        <a:fill>
          <a:solidFill>
            <a:srgbClr val="E6F6EF"/>
          </a:solidFill>
        </a:fill>
      </a:tcStyle>
    </a:band2H>
    <a:firstCol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00CC99"/>
          </a:solidFill>
        </a:fill>
      </a:tcStyle>
    </a:firstCol>
    <a:lastRow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00CC99"/>
          </a:solidFill>
        </a:fill>
      </a:tcStyle>
    </a:lastRow>
    <a:firstRow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00CC99"/>
          </a:solidFill>
        </a:fill>
      </a:tcStyle>
    </a:firstRow>
  </a:tblStyle>
  <a:tblStyle styleId="{C7B018BB-80A7-4F77-B60F-C8B233D01FF8}" styleName="">
    <a:tblBg/>
    <a:wholeTbl>
      <a:tcTxStyle b="on" i="on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FFFFFF"/>
          </a:solidFill>
        </a:fill>
      </a:tcStyle>
    </a:firstCol>
    <a:lastRow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FFFFFF"/>
          </a:solidFill>
        </a:fill>
      </a:tcStyle>
    </a:lastRow>
    <a:firstRow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FFFFFF"/>
          </a:solidFill>
        </a:fill>
      </a:tcStyle>
    </a:firstRow>
  </a:tblStyle>
  <a:tblStyle styleId="{EEE7283C-3CF3-47DC-8721-378D4A62B228}" styleName="">
    <a:tblBg/>
    <a:wholeTbl>
      <a:tcTxStyle b="on" i="on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CCCCE6"/>
          </a:solidFill>
        </a:fill>
      </a:tcStyle>
    </a:wholeTbl>
    <a:band2H>
      <a:tcTxStyle/>
      <a:tcStyle>
        <a:tcBdr/>
        <a:fill>
          <a:solidFill>
            <a:srgbClr val="E7E7F3"/>
          </a:solidFill>
        </a:fill>
      </a:tcStyle>
    </a:band2H>
    <a:firstCol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2D2DB9"/>
          </a:solidFill>
        </a:fill>
      </a:tcStyle>
    </a:firstCol>
    <a:lastRow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2D2DB9"/>
          </a:solidFill>
        </a:fill>
      </a:tcStyle>
    </a:lastRow>
    <a:firstRow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2D2DB9"/>
          </a:solidFill>
        </a:fill>
      </a:tcStyle>
    </a:firstRow>
  </a:tblStyle>
  <a:tblStyle styleId="{CF821DB8-F4EB-4A41-A1BA-3FCAFE7338EE}" styleName="">
    <a:tblBg/>
    <a:wholeTbl>
      <a:tcTxStyle b="on" i="on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CC99"/>
          </a:solidFill>
        </a:fill>
      </a:tcStyle>
    </a:firstCol>
    <a:lastRow>
      <a:tcTxStyle b="on" i="on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CC99"/>
          </a:solidFill>
        </a:fill>
      </a:tcStyle>
    </a:firstRow>
  </a:tblStyle>
  <a:tblStyle styleId="{33BA23B1-9221-436E-865A-0063620EA4FD}" styleName="">
    <a:tblBg/>
    <a:wholeTbl>
      <a:tcTxStyle b="on" i="on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/>
        </a:fill>
      </a:tcStyle>
    </a:firstCol>
    <a:lastRow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/>
        </a:fill>
      </a:tcStyle>
    </a:lastRow>
    <a:firstRow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/>
        </a:fill>
      </a:tcStyle>
    </a:firstRow>
  </a:tblStyle>
  <a:tblStyle styleId="{2708684C-4D16-4618-839F-0558EEFCDFE6}" styleName="">
    <a:tblBg/>
    <a:wholeTbl>
      <a:tcTxStyle b="on" i="on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n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n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508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lastRow>
    <a:firstRow>
      <a:tcTxStyle b="on" i="on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74" autoAdjust="0"/>
    <p:restoredTop sz="94398" autoAdjust="0"/>
  </p:normalViewPr>
  <p:slideViewPr>
    <p:cSldViewPr>
      <p:cViewPr>
        <p:scale>
          <a:sx n="110" d="100"/>
          <a:sy n="110" d="100"/>
        </p:scale>
        <p:origin x="-82" y="6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118" name="Shape 118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1509742470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25000"/>
      </a:lnSpc>
      <a:defRPr sz="2400">
        <a:latin typeface="+mj-lt"/>
        <a:ea typeface="+mj-ea"/>
        <a:cs typeface="+mj-cs"/>
        <a:sym typeface="Avenir Roman"/>
      </a:defRPr>
    </a:lvl1pPr>
    <a:lvl2pPr indent="228600" defTabSz="457200">
      <a:lnSpc>
        <a:spcPct val="125000"/>
      </a:lnSpc>
      <a:defRPr sz="2400">
        <a:latin typeface="+mj-lt"/>
        <a:ea typeface="+mj-ea"/>
        <a:cs typeface="+mj-cs"/>
        <a:sym typeface="Avenir Roman"/>
      </a:defRPr>
    </a:lvl2pPr>
    <a:lvl3pPr indent="457200" defTabSz="457200">
      <a:lnSpc>
        <a:spcPct val="125000"/>
      </a:lnSpc>
      <a:defRPr sz="2400">
        <a:latin typeface="+mj-lt"/>
        <a:ea typeface="+mj-ea"/>
        <a:cs typeface="+mj-cs"/>
        <a:sym typeface="Avenir Roman"/>
      </a:defRPr>
    </a:lvl3pPr>
    <a:lvl4pPr indent="685800" defTabSz="457200">
      <a:lnSpc>
        <a:spcPct val="125000"/>
      </a:lnSpc>
      <a:defRPr sz="2400">
        <a:latin typeface="+mj-lt"/>
        <a:ea typeface="+mj-ea"/>
        <a:cs typeface="+mj-cs"/>
        <a:sym typeface="Avenir Roman"/>
      </a:defRPr>
    </a:lvl4pPr>
    <a:lvl5pPr indent="914400" defTabSz="457200">
      <a:lnSpc>
        <a:spcPct val="125000"/>
      </a:lnSpc>
      <a:defRPr sz="2400">
        <a:latin typeface="+mj-lt"/>
        <a:ea typeface="+mj-ea"/>
        <a:cs typeface="+mj-cs"/>
        <a:sym typeface="Avenir Roman"/>
      </a:defRPr>
    </a:lvl5pPr>
    <a:lvl6pPr indent="1143000" defTabSz="457200">
      <a:lnSpc>
        <a:spcPct val="125000"/>
      </a:lnSpc>
      <a:defRPr sz="2400">
        <a:latin typeface="+mj-lt"/>
        <a:ea typeface="+mj-ea"/>
        <a:cs typeface="+mj-cs"/>
        <a:sym typeface="Avenir Roman"/>
      </a:defRPr>
    </a:lvl6pPr>
    <a:lvl7pPr indent="1371600" defTabSz="457200">
      <a:lnSpc>
        <a:spcPct val="125000"/>
      </a:lnSpc>
      <a:defRPr sz="2400">
        <a:latin typeface="+mj-lt"/>
        <a:ea typeface="+mj-ea"/>
        <a:cs typeface="+mj-cs"/>
        <a:sym typeface="Avenir Roman"/>
      </a:defRPr>
    </a:lvl7pPr>
    <a:lvl8pPr indent="1600200" defTabSz="457200">
      <a:lnSpc>
        <a:spcPct val="125000"/>
      </a:lnSpc>
      <a:defRPr sz="2400">
        <a:latin typeface="+mj-lt"/>
        <a:ea typeface="+mj-ea"/>
        <a:cs typeface="+mj-cs"/>
        <a:sym typeface="Avenir Roman"/>
      </a:defRPr>
    </a:lvl8pPr>
    <a:lvl9pPr indent="1828800" defTabSz="457200">
      <a:lnSpc>
        <a:spcPct val="125000"/>
      </a:lnSpc>
      <a:defRPr sz="2400">
        <a:latin typeface="+mj-lt"/>
        <a:ea typeface="+mj-ea"/>
        <a:cs typeface="+mj-cs"/>
        <a:sym typeface="Avenir Roman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123229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847113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/>
          <p:nvPr/>
        </p:nvSpPr>
        <p:spPr>
          <a:xfrm>
            <a:off x="0" y="0"/>
            <a:ext cx="9144000" cy="59436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lnSpc>
                <a:spcPct val="93000"/>
              </a:lnSpc>
              <a:defRPr sz="2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/>
          </a:p>
        </p:txBody>
      </p:sp>
      <p:sp>
        <p:nvSpPr>
          <p:cNvPr id="15" name="Shape 15"/>
          <p:cNvSpPr/>
          <p:nvPr/>
        </p:nvSpPr>
        <p:spPr>
          <a:xfrm>
            <a:off x="0" y="0"/>
            <a:ext cx="9144000" cy="692150"/>
          </a:xfrm>
          <a:prstGeom prst="rect">
            <a:avLst/>
          </a:prstGeom>
          <a:solidFill>
            <a:srgbClr val="FF9933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lnSpc>
                <a:spcPct val="93000"/>
              </a:lnSpc>
              <a:defRPr sz="2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/>
          </a:p>
        </p:txBody>
      </p:sp>
      <p:sp>
        <p:nvSpPr>
          <p:cNvPr id="16" name="Shape 16"/>
          <p:cNvSpPr/>
          <p:nvPr/>
        </p:nvSpPr>
        <p:spPr>
          <a:xfrm>
            <a:off x="609599" y="474664"/>
            <a:ext cx="8382001" cy="1585"/>
          </a:xfrm>
          <a:prstGeom prst="line">
            <a:avLst/>
          </a:prstGeom>
          <a:ln w="12600">
            <a:solidFill>
              <a:srgbClr val="8C0000"/>
            </a:solidFill>
            <a:miter/>
          </a:ln>
        </p:spPr>
        <p:txBody>
          <a:bodyPr lIns="0" tIns="0" rIns="0" bIns="0"/>
          <a:lstStyle/>
          <a:p>
            <a:pPr lvl="0"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grpSp>
        <p:nvGrpSpPr>
          <p:cNvPr id="19" name="Group 19"/>
          <p:cNvGrpSpPr/>
          <p:nvPr/>
        </p:nvGrpSpPr>
        <p:grpSpPr>
          <a:xfrm>
            <a:off x="-1" y="5943600"/>
            <a:ext cx="9145587" cy="914401"/>
            <a:chOff x="0" y="0"/>
            <a:chExt cx="9145585" cy="914400"/>
          </a:xfrm>
        </p:grpSpPr>
        <p:pic>
          <p:nvPicPr>
            <p:cNvPr id="17" name="image2.png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3175"/>
              <a:ext cx="4579927" cy="91122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8" name="image3.png"/>
            <p:cNvPicPr/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4579926" y="0"/>
              <a:ext cx="4565660" cy="9144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4" name="Shape 24"/>
          <p:cNvSpPr>
            <a:spLocks noGrp="1"/>
          </p:cNvSpPr>
          <p:nvPr>
            <p:ph type="title"/>
          </p:nvPr>
        </p:nvSpPr>
        <p:spPr>
          <a:xfrm>
            <a:off x="685800" y="703262"/>
            <a:ext cx="7770814" cy="2005014"/>
          </a:xfrm>
          <a:prstGeom prst="rect">
            <a:avLst/>
          </a:prstGeom>
          <a:solidFill>
            <a:srgbClr val="FF9933"/>
          </a:solidFill>
        </p:spPr>
        <p:txBody>
          <a:bodyPr lIns="45719" tIns="45719" rIns="45719" bIns="45719" anchor="ctr"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990000"/>
                </a:solidFill>
              </a:rPr>
              <a:t>Texto del título</a:t>
            </a:r>
          </a:p>
        </p:txBody>
      </p:sp>
      <p:sp>
        <p:nvSpPr>
          <p:cNvPr id="25" name="Shape 25"/>
          <p:cNvSpPr>
            <a:spLocks noGrp="1"/>
          </p:cNvSpPr>
          <p:nvPr>
            <p:ph type="body" idx="1"/>
          </p:nvPr>
        </p:nvSpPr>
        <p:spPr>
          <a:xfrm>
            <a:off x="685800" y="2708275"/>
            <a:ext cx="7770814" cy="4149725"/>
          </a:xfrm>
          <a:prstGeom prst="rect">
            <a:avLst/>
          </a:prstGeom>
          <a:solidFill>
            <a:srgbClr val="FF9933"/>
          </a:solidFill>
        </p:spPr>
        <p:txBody>
          <a:bodyPr lIns="45719" tIns="45719" rIns="45719" bIns="45719"/>
          <a:lstStyle>
            <a:lvl1pPr marL="0" indent="0">
              <a:spcBef>
                <a:spcPts val="400"/>
              </a:spcBef>
              <a:buClr>
                <a:srgbClr val="A50021"/>
              </a:buClr>
              <a:buFont typeface="Wingdings 3"/>
              <a:buChar char=""/>
              <a:defRPr sz="1600">
                <a:solidFill>
                  <a:srgbClr val="A50021"/>
                </a:solidFill>
                <a:latin typeface="Arial Bold"/>
                <a:ea typeface="Arial Bold"/>
                <a:cs typeface="Arial Bold"/>
                <a:sym typeface="Arial Bold"/>
              </a:defRPr>
            </a:lvl1pPr>
            <a:lvl2pPr marL="709789" indent="-252589">
              <a:spcBef>
                <a:spcPts val="400"/>
              </a:spcBef>
              <a:buClr>
                <a:srgbClr val="A50021"/>
              </a:buClr>
              <a:buFont typeface="Wingdings 3"/>
              <a:defRPr sz="1600">
                <a:solidFill>
                  <a:srgbClr val="A50021"/>
                </a:solidFill>
                <a:latin typeface="Arial Bold"/>
                <a:ea typeface="Arial Bold"/>
                <a:cs typeface="Arial Bold"/>
                <a:sym typeface="Arial Bold"/>
              </a:defRPr>
            </a:lvl2pPr>
            <a:lvl3pPr marL="1143000" indent="-228600">
              <a:spcBef>
                <a:spcPts val="400"/>
              </a:spcBef>
              <a:buClr>
                <a:srgbClr val="A50021"/>
              </a:buClr>
              <a:buFont typeface="Wingdings 3"/>
              <a:defRPr sz="1600">
                <a:solidFill>
                  <a:srgbClr val="A50021"/>
                </a:solidFill>
                <a:latin typeface="Arial Bold"/>
                <a:ea typeface="Arial Bold"/>
                <a:cs typeface="Arial Bold"/>
                <a:sym typeface="Arial Bold"/>
              </a:defRPr>
            </a:lvl3pPr>
            <a:lvl4pPr marL="1632857" indent="-261257">
              <a:spcBef>
                <a:spcPts val="400"/>
              </a:spcBef>
              <a:buClr>
                <a:srgbClr val="A50021"/>
              </a:buClr>
              <a:buFont typeface="Wingdings 3"/>
              <a:defRPr sz="1600">
                <a:solidFill>
                  <a:srgbClr val="A50021"/>
                </a:solidFill>
                <a:latin typeface="Arial Bold"/>
                <a:ea typeface="Arial Bold"/>
                <a:cs typeface="Arial Bold"/>
                <a:sym typeface="Arial Bold"/>
              </a:defRPr>
            </a:lvl4pPr>
            <a:lvl5pPr marL="2090057" indent="-261257">
              <a:spcBef>
                <a:spcPts val="400"/>
              </a:spcBef>
              <a:buClr>
                <a:srgbClr val="A50021"/>
              </a:buClr>
              <a:buFont typeface="Wingdings 3"/>
              <a:defRPr sz="1600">
                <a:solidFill>
                  <a:srgbClr val="A50021"/>
                </a:solidFill>
                <a:latin typeface="Arial Bold"/>
                <a:ea typeface="Arial Bold"/>
                <a:cs typeface="Arial Bold"/>
                <a:sym typeface="Arial Bold"/>
              </a:defRPr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600">
                <a:solidFill>
                  <a:srgbClr val="A50021"/>
                </a:solidFill>
              </a:rPr>
              <a:t>Nivel de texto 1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1600">
                <a:solidFill>
                  <a:srgbClr val="A50021"/>
                </a:solidFill>
              </a:rPr>
              <a:t>Nivel de texto 2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1600">
                <a:solidFill>
                  <a:srgbClr val="A50021"/>
                </a:solidFill>
              </a:rPr>
              <a:t>Nivel de texto 3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1600">
                <a:solidFill>
                  <a:srgbClr val="A50021"/>
                </a:solidFill>
              </a:rPr>
              <a:t>Nivel de texto 4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1600">
                <a:solidFill>
                  <a:srgbClr val="A50021"/>
                </a:solidFill>
              </a:rPr>
              <a:t>Nivel de texto 5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/>
          <p:nvPr/>
        </p:nvSpPr>
        <p:spPr>
          <a:xfrm>
            <a:off x="3175" y="981075"/>
            <a:ext cx="9144000" cy="76200"/>
          </a:xfrm>
          <a:prstGeom prst="rect">
            <a:avLst/>
          </a:prstGeom>
          <a:gradFill>
            <a:gsLst>
              <a:gs pos="0">
                <a:srgbClr val="FF9900"/>
              </a:gs>
              <a:gs pos="100000">
                <a:srgbClr val="990000"/>
              </a:gs>
            </a:gsLst>
            <a:lin ang="10800000"/>
          </a:gra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lnSpc>
                <a:spcPct val="93000"/>
              </a:lnSpc>
              <a:defRPr sz="2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/>
          </a:p>
        </p:txBody>
      </p:sp>
      <p:sp>
        <p:nvSpPr>
          <p:cNvPr id="114" name="Shape 114"/>
          <p:cNvSpPr>
            <a:spLocks noGrp="1"/>
          </p:cNvSpPr>
          <p:nvPr>
            <p:ph type="title"/>
          </p:nvPr>
        </p:nvSpPr>
        <p:spPr>
          <a:xfrm>
            <a:off x="6629400" y="0"/>
            <a:ext cx="2055814" cy="6524625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990000"/>
                </a:solidFill>
              </a:rPr>
              <a:t>Texto del título</a:t>
            </a:r>
          </a:p>
        </p:txBody>
      </p:sp>
      <p:sp>
        <p:nvSpPr>
          <p:cNvPr id="115" name="Shape 115"/>
          <p:cNvSpPr>
            <a:spLocks noGrp="1"/>
          </p:cNvSpPr>
          <p:nvPr>
            <p:ph type="body" idx="1"/>
          </p:nvPr>
        </p:nvSpPr>
        <p:spPr>
          <a:xfrm>
            <a:off x="457200" y="150812"/>
            <a:ext cx="6019800" cy="6707189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000066"/>
                </a:solidFill>
              </a:rPr>
              <a:t>Nivel de texto 1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000066"/>
                </a:solidFill>
              </a:rPr>
              <a:t>Nivel de texto 2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000066"/>
                </a:solidFill>
              </a:rPr>
              <a:t>Nivel de texto 3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000066"/>
                </a:solidFill>
              </a:rPr>
              <a:t>Nivel de texto 4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000066"/>
                </a:solidFill>
              </a:rPr>
              <a:t>Nivel de texto 5</a:t>
            </a:r>
          </a:p>
        </p:txBody>
      </p:sp>
      <p:sp>
        <p:nvSpPr>
          <p:cNvPr id="116" name="Shape 11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lvl1pPr>
          </a:lstStyle>
          <a:p>
            <a:pPr lvl="0"/>
            <a:fld id="{86CB4B4D-7CA3-9044-876B-883B54F8677D}" type="slidenum">
              <a:t>‹#›</a:t>
            </a:fld>
            <a:endParaRPr/>
          </a:p>
        </p:txBody>
      </p:sp>
      <p:pic>
        <p:nvPicPr>
          <p:cNvPr id="11" name="Picture 3" descr="C:\Users\Javi\Dropbox\TFM\memoria\logo_dtsc - copia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6165304"/>
            <a:ext cx="1000481" cy="61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8" name="Shape 108"/>
          <p:cNvSpPr/>
          <p:nvPr/>
        </p:nvSpPr>
        <p:spPr>
          <a:xfrm>
            <a:off x="685799" y="6629400"/>
            <a:ext cx="7924801" cy="1588"/>
          </a:xfrm>
          <a:prstGeom prst="line">
            <a:avLst/>
          </a:prstGeom>
          <a:ln w="12600">
            <a:solidFill>
              <a:srgbClr val="8C0000"/>
            </a:solidFill>
            <a:miter/>
          </a:ln>
        </p:spPr>
        <p:txBody>
          <a:bodyPr lIns="0" tIns="0" rIns="0" bIns="0"/>
          <a:lstStyle/>
          <a:p>
            <a:pPr lvl="0"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/>
          <p:nvPr/>
        </p:nvSpPr>
        <p:spPr>
          <a:xfrm>
            <a:off x="3175" y="981075"/>
            <a:ext cx="9144000" cy="76200"/>
          </a:xfrm>
          <a:prstGeom prst="rect">
            <a:avLst/>
          </a:prstGeom>
          <a:gradFill>
            <a:gsLst>
              <a:gs pos="0">
                <a:srgbClr val="FF9900"/>
              </a:gs>
              <a:gs pos="100000">
                <a:srgbClr val="990000"/>
              </a:gs>
            </a:gsLst>
            <a:lin ang="10800000"/>
          </a:gra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lnSpc>
                <a:spcPct val="93000"/>
              </a:lnSpc>
              <a:defRPr sz="2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/>
          </a:p>
        </p:txBody>
      </p:sp>
      <p:sp>
        <p:nvSpPr>
          <p:cNvPr id="37" name="Shape 37"/>
          <p:cNvSpPr>
            <a:spLocks noGrp="1"/>
          </p:cNvSpPr>
          <p:nvPr>
            <p:ph type="title"/>
          </p:nvPr>
        </p:nvSpPr>
        <p:spPr>
          <a:xfrm>
            <a:off x="722312" y="4406900"/>
            <a:ext cx="7772401" cy="1362075"/>
          </a:xfrm>
          <a:prstGeom prst="rect">
            <a:avLst/>
          </a:prstGeom>
        </p:spPr>
        <p:txBody>
          <a:bodyPr anchor="t"/>
          <a:lstStyle>
            <a:lvl1pPr>
              <a:defRPr sz="4000" cap="all"/>
            </a:lvl1pPr>
          </a:lstStyle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sz="4000" cap="all">
                <a:solidFill>
                  <a:srgbClr val="990000"/>
                </a:solidFill>
              </a:rPr>
              <a:t>Texto del título</a:t>
            </a:r>
          </a:p>
        </p:txBody>
      </p:sp>
      <p:sp>
        <p:nvSpPr>
          <p:cNvPr id="38" name="Shape 38"/>
          <p:cNvSpPr>
            <a:spLocks noGrp="1"/>
          </p:cNvSpPr>
          <p:nvPr>
            <p:ph type="body" idx="1"/>
          </p:nvPr>
        </p:nvSpPr>
        <p:spPr>
          <a:xfrm>
            <a:off x="722312" y="2906713"/>
            <a:ext cx="7772401" cy="1500188"/>
          </a:xfrm>
          <a:prstGeom prst="rect">
            <a:avLst/>
          </a:prstGeom>
        </p:spPr>
        <p:txBody>
          <a:bodyPr anchor="b"/>
          <a:lstStyle>
            <a:lvl1pPr marL="0" indent="0">
              <a:buClrTx/>
              <a:buSzTx/>
              <a:buFontTx/>
              <a:buNone/>
            </a:lvl1pPr>
            <a:lvl2pPr marL="0" indent="457200">
              <a:buClrTx/>
              <a:buSzTx/>
              <a:buFontTx/>
              <a:buNone/>
            </a:lvl2pPr>
            <a:lvl3pPr marL="0" indent="914400">
              <a:buClrTx/>
              <a:buSzTx/>
              <a:buFontTx/>
              <a:buNone/>
            </a:lvl3pPr>
            <a:lvl4pPr marL="0" indent="1371600">
              <a:buClrTx/>
              <a:buSzTx/>
              <a:buFontTx/>
              <a:buNone/>
            </a:lvl4pPr>
            <a:lvl5pPr marL="0" indent="1828800">
              <a:buClrTx/>
              <a:buSzTx/>
              <a:buFontTx/>
              <a:buNone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000066"/>
                </a:solidFill>
              </a:rPr>
              <a:t>Nivel de texto 1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000066"/>
                </a:solidFill>
              </a:rPr>
              <a:t>Nivel de texto 2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000066"/>
                </a:solidFill>
              </a:rPr>
              <a:t>Nivel de texto 3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000066"/>
                </a:solidFill>
              </a:rPr>
              <a:t>Nivel de texto 4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000066"/>
                </a:solidFill>
              </a:rPr>
              <a:t>Nivel de texto 5</a:t>
            </a:r>
          </a:p>
        </p:txBody>
      </p:sp>
      <p:sp>
        <p:nvSpPr>
          <p:cNvPr id="39" name="Shape 3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lvl1pPr>
          </a:lstStyle>
          <a:p>
            <a:pPr lvl="0"/>
            <a:fld id="{86CB4B4D-7CA3-9044-876B-883B54F8677D}" type="slidenum">
              <a:t>‹#›</a:t>
            </a:fld>
            <a:endParaRPr/>
          </a:p>
        </p:txBody>
      </p:sp>
      <p:pic>
        <p:nvPicPr>
          <p:cNvPr id="1027" name="Picture 3" descr="C:\Users\Javi\Dropbox\TFM\memoria\logo_dtsc - copia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6165304"/>
            <a:ext cx="1000481" cy="61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Shape 31"/>
          <p:cNvSpPr/>
          <p:nvPr/>
        </p:nvSpPr>
        <p:spPr>
          <a:xfrm>
            <a:off x="685799" y="6629400"/>
            <a:ext cx="7924801" cy="1588"/>
          </a:xfrm>
          <a:prstGeom prst="line">
            <a:avLst/>
          </a:prstGeom>
          <a:ln w="12600">
            <a:solidFill>
              <a:srgbClr val="8C0000"/>
            </a:solidFill>
            <a:miter/>
          </a:ln>
        </p:spPr>
        <p:txBody>
          <a:bodyPr lIns="0" tIns="0" rIns="0" bIns="0"/>
          <a:lstStyle/>
          <a:p>
            <a:pPr lvl="0"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/>
          <p:nvPr/>
        </p:nvSpPr>
        <p:spPr>
          <a:xfrm>
            <a:off x="3175" y="981075"/>
            <a:ext cx="9144000" cy="76200"/>
          </a:xfrm>
          <a:prstGeom prst="rect">
            <a:avLst/>
          </a:prstGeom>
          <a:gradFill>
            <a:gsLst>
              <a:gs pos="0">
                <a:srgbClr val="FF9900"/>
              </a:gs>
              <a:gs pos="100000">
                <a:srgbClr val="990000"/>
              </a:gs>
            </a:gsLst>
            <a:lin ang="10800000"/>
          </a:gra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lnSpc>
                <a:spcPct val="93000"/>
              </a:lnSpc>
              <a:defRPr sz="2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/>
          </a:p>
        </p:txBody>
      </p:sp>
      <p:sp>
        <p:nvSpPr>
          <p:cNvPr id="47" name="Shape 4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990000"/>
                </a:solidFill>
              </a:rPr>
              <a:t>Texto del título</a:t>
            </a:r>
          </a:p>
        </p:txBody>
      </p:sp>
      <p:sp>
        <p:nvSpPr>
          <p:cNvPr id="48" name="Shape 48"/>
          <p:cNvSpPr>
            <a:spLocks noGrp="1"/>
          </p:cNvSpPr>
          <p:nvPr>
            <p:ph type="body" idx="1"/>
          </p:nvPr>
        </p:nvSpPr>
        <p:spPr>
          <a:xfrm>
            <a:off x="457200" y="1066800"/>
            <a:ext cx="4037013" cy="57912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 marL="788723" indent="-331523">
              <a:defRPr sz="2800"/>
            </a:lvl2pPr>
            <a:lvl3pPr marL="1234439" indent="-320039">
              <a:defRPr sz="2800"/>
            </a:lvl3pPr>
            <a:lvl4pPr marL="1727200" indent="-355600">
              <a:defRPr sz="2800"/>
            </a:lvl4pPr>
            <a:lvl5pPr marL="2184400" indent="-355600">
              <a:defRPr sz="28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000066"/>
                </a:solidFill>
              </a:rPr>
              <a:t>Nivel de texto 1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000066"/>
                </a:solidFill>
              </a:rPr>
              <a:t>Nivel de texto 2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000066"/>
                </a:solidFill>
              </a:rPr>
              <a:t>Nivel de texto 3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000066"/>
                </a:solidFill>
              </a:rPr>
              <a:t>Nivel de texto 4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000066"/>
                </a:solidFill>
              </a:rPr>
              <a:t>Nivel de texto 5</a:t>
            </a:r>
          </a:p>
        </p:txBody>
      </p:sp>
      <p:sp>
        <p:nvSpPr>
          <p:cNvPr id="49" name="Shape 4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lvl1pPr>
          </a:lstStyle>
          <a:p>
            <a:pPr lvl="0"/>
            <a:fld id="{86CB4B4D-7CA3-9044-876B-883B54F8677D}" type="slidenum">
              <a:t>‹#›</a:t>
            </a:fld>
            <a:endParaRPr/>
          </a:p>
        </p:txBody>
      </p:sp>
      <p:pic>
        <p:nvPicPr>
          <p:cNvPr id="12" name="Picture 3" descr="C:\Users\Javi\Dropbox\TFM\memoria\logo_dtsc - copia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6165304"/>
            <a:ext cx="1000481" cy="61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Shape 41"/>
          <p:cNvSpPr/>
          <p:nvPr/>
        </p:nvSpPr>
        <p:spPr>
          <a:xfrm>
            <a:off x="685799" y="6629400"/>
            <a:ext cx="7924801" cy="1588"/>
          </a:xfrm>
          <a:prstGeom prst="line">
            <a:avLst/>
          </a:prstGeom>
          <a:ln w="12600">
            <a:solidFill>
              <a:srgbClr val="8C0000"/>
            </a:solidFill>
            <a:miter/>
          </a:ln>
        </p:spPr>
        <p:txBody>
          <a:bodyPr lIns="0" tIns="0" rIns="0" bIns="0"/>
          <a:lstStyle/>
          <a:p>
            <a:pPr lvl="0"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/>
          <p:nvPr/>
        </p:nvSpPr>
        <p:spPr>
          <a:xfrm>
            <a:off x="3175" y="981075"/>
            <a:ext cx="9144000" cy="76200"/>
          </a:xfrm>
          <a:prstGeom prst="rect">
            <a:avLst/>
          </a:prstGeom>
          <a:gradFill>
            <a:gsLst>
              <a:gs pos="0">
                <a:srgbClr val="FF9900"/>
              </a:gs>
              <a:gs pos="100000">
                <a:srgbClr val="990000"/>
              </a:gs>
            </a:gsLst>
            <a:lin ang="10800000"/>
          </a:gra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lnSpc>
                <a:spcPct val="93000"/>
              </a:lnSpc>
              <a:defRPr sz="2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/>
          </a:p>
        </p:txBody>
      </p:sp>
      <p:sp>
        <p:nvSpPr>
          <p:cNvPr id="57" name="Shape 57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417638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990000"/>
                </a:solidFill>
              </a:rPr>
              <a:t>Texto del título</a:t>
            </a:r>
          </a:p>
        </p:txBody>
      </p:sp>
      <p:sp>
        <p:nvSpPr>
          <p:cNvPr id="58" name="Shape 58"/>
          <p:cNvSpPr>
            <a:spLocks noGrp="1"/>
          </p:cNvSpPr>
          <p:nvPr>
            <p:ph type="body" idx="1"/>
          </p:nvPr>
        </p:nvSpPr>
        <p:spPr>
          <a:xfrm>
            <a:off x="457200" y="1417637"/>
            <a:ext cx="4040188" cy="757238"/>
          </a:xfrm>
          <a:prstGeom prst="rect">
            <a:avLst/>
          </a:prstGeom>
        </p:spPr>
        <p:txBody>
          <a:bodyPr anchor="b"/>
          <a:lstStyle>
            <a:lvl1pPr marL="0" indent="0">
              <a:buClrTx/>
              <a:buSzTx/>
              <a:buFontTx/>
              <a:buNone/>
              <a:defRPr sz="2400">
                <a:latin typeface="Arial Bold"/>
                <a:ea typeface="Arial Bold"/>
                <a:cs typeface="Arial Bold"/>
                <a:sym typeface="Arial Bold"/>
              </a:defRPr>
            </a:lvl1pPr>
            <a:lvl2pPr marL="0" indent="457200">
              <a:buClrTx/>
              <a:buSzTx/>
              <a:buFontTx/>
              <a:buNone/>
              <a:defRPr sz="2400">
                <a:latin typeface="Arial Bold"/>
                <a:ea typeface="Arial Bold"/>
                <a:cs typeface="Arial Bold"/>
                <a:sym typeface="Arial Bold"/>
              </a:defRPr>
            </a:lvl2pPr>
            <a:lvl3pPr marL="0" indent="914400">
              <a:buClrTx/>
              <a:buSzTx/>
              <a:buFontTx/>
              <a:buNone/>
              <a:defRPr sz="2400">
                <a:latin typeface="Arial Bold"/>
                <a:ea typeface="Arial Bold"/>
                <a:cs typeface="Arial Bold"/>
                <a:sym typeface="Arial Bold"/>
              </a:defRPr>
            </a:lvl3pPr>
            <a:lvl4pPr marL="0" indent="1371600">
              <a:buClrTx/>
              <a:buSzTx/>
              <a:buFontTx/>
              <a:buNone/>
              <a:defRPr sz="2400">
                <a:latin typeface="Arial Bold"/>
                <a:ea typeface="Arial Bold"/>
                <a:cs typeface="Arial Bold"/>
                <a:sym typeface="Arial Bold"/>
              </a:defRPr>
            </a:lvl4pPr>
            <a:lvl5pPr marL="0" indent="1828800">
              <a:buClrTx/>
              <a:buSzTx/>
              <a:buFontTx/>
              <a:buNone/>
              <a:defRPr sz="2400">
                <a:latin typeface="Arial Bold"/>
                <a:ea typeface="Arial Bold"/>
                <a:cs typeface="Arial Bold"/>
                <a:sym typeface="Arial Bold"/>
              </a:defRPr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000066"/>
                </a:solidFill>
              </a:rPr>
              <a:t>Nivel de texto 1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000066"/>
                </a:solidFill>
              </a:rPr>
              <a:t>Nivel de texto 2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000066"/>
                </a:solidFill>
              </a:rPr>
              <a:t>Nivel de texto 3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000066"/>
                </a:solidFill>
              </a:rPr>
              <a:t>Nivel de texto 4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000066"/>
                </a:solidFill>
              </a:rPr>
              <a:t>Nivel de texto 5</a:t>
            </a:r>
          </a:p>
        </p:txBody>
      </p:sp>
      <p:sp>
        <p:nvSpPr>
          <p:cNvPr id="59" name="Shape 5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lvl1pPr>
          </a:lstStyle>
          <a:p>
            <a:pPr lvl="0"/>
            <a:fld id="{86CB4B4D-7CA3-9044-876B-883B54F8677D}" type="slidenum">
              <a:t>‹#›</a:t>
            </a:fld>
            <a:endParaRPr/>
          </a:p>
        </p:txBody>
      </p:sp>
      <p:pic>
        <p:nvPicPr>
          <p:cNvPr id="12" name="Picture 3" descr="C:\Users\Javi\Dropbox\TFM\memoria\logo_dtsc - copia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6165304"/>
            <a:ext cx="1000481" cy="61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Shape 51"/>
          <p:cNvSpPr/>
          <p:nvPr/>
        </p:nvSpPr>
        <p:spPr>
          <a:xfrm>
            <a:off x="685799" y="6629400"/>
            <a:ext cx="7924801" cy="1588"/>
          </a:xfrm>
          <a:prstGeom prst="line">
            <a:avLst/>
          </a:prstGeom>
          <a:ln w="12600">
            <a:solidFill>
              <a:srgbClr val="8C0000"/>
            </a:solidFill>
            <a:miter/>
          </a:ln>
        </p:spPr>
        <p:txBody>
          <a:bodyPr lIns="0" tIns="0" rIns="0" bIns="0"/>
          <a:lstStyle/>
          <a:p>
            <a:pPr lvl="0"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/>
          <p:nvPr/>
        </p:nvSpPr>
        <p:spPr>
          <a:xfrm>
            <a:off x="3175" y="981075"/>
            <a:ext cx="9144000" cy="76200"/>
          </a:xfrm>
          <a:prstGeom prst="rect">
            <a:avLst/>
          </a:prstGeom>
          <a:gradFill>
            <a:gsLst>
              <a:gs pos="0">
                <a:srgbClr val="FF9900"/>
              </a:gs>
              <a:gs pos="100000">
                <a:srgbClr val="990000"/>
              </a:gs>
            </a:gsLst>
            <a:lin ang="10800000"/>
          </a:gra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lnSpc>
                <a:spcPct val="93000"/>
              </a:lnSpc>
              <a:defRPr sz="2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/>
          </a:p>
        </p:txBody>
      </p:sp>
      <p:sp>
        <p:nvSpPr>
          <p:cNvPr id="67" name="Shape 6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990000"/>
                </a:solidFill>
              </a:rPr>
              <a:t>Texto del título</a:t>
            </a:r>
          </a:p>
        </p:txBody>
      </p:sp>
      <p:sp>
        <p:nvSpPr>
          <p:cNvPr id="68" name="Shape 6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lvl1pPr>
          </a:lstStyle>
          <a:p>
            <a:pPr lvl="0"/>
            <a:fld id="{86CB4B4D-7CA3-9044-876B-883B54F8677D}" type="slidenum">
              <a:t>‹#›</a:t>
            </a:fld>
            <a:endParaRPr/>
          </a:p>
        </p:txBody>
      </p:sp>
      <p:pic>
        <p:nvPicPr>
          <p:cNvPr id="11" name="Picture 3" descr="C:\Users\Javi\Dropbox\TFM\memoria\logo_dtsc - copia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6165304"/>
            <a:ext cx="1000481" cy="61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" name="Shape 61"/>
          <p:cNvSpPr/>
          <p:nvPr/>
        </p:nvSpPr>
        <p:spPr>
          <a:xfrm>
            <a:off x="685799" y="6629400"/>
            <a:ext cx="7924801" cy="1588"/>
          </a:xfrm>
          <a:prstGeom prst="line">
            <a:avLst/>
          </a:prstGeom>
          <a:ln w="12600">
            <a:solidFill>
              <a:srgbClr val="8C0000"/>
            </a:solidFill>
            <a:miter/>
          </a:ln>
        </p:spPr>
        <p:txBody>
          <a:bodyPr lIns="0" tIns="0" rIns="0" bIns="0"/>
          <a:lstStyle/>
          <a:p>
            <a:pPr lvl="0"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/>
          <p:nvPr/>
        </p:nvSpPr>
        <p:spPr>
          <a:xfrm>
            <a:off x="3175" y="981075"/>
            <a:ext cx="9144000" cy="76200"/>
          </a:xfrm>
          <a:prstGeom prst="rect">
            <a:avLst/>
          </a:prstGeom>
          <a:gradFill>
            <a:gsLst>
              <a:gs pos="0">
                <a:srgbClr val="FF9900"/>
              </a:gs>
              <a:gs pos="100000">
                <a:srgbClr val="990000"/>
              </a:gs>
            </a:gsLst>
            <a:lin ang="10800000"/>
          </a:gra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lnSpc>
                <a:spcPct val="93000"/>
              </a:lnSpc>
              <a:defRPr sz="2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/>
          </a:p>
        </p:txBody>
      </p:sp>
      <p:sp>
        <p:nvSpPr>
          <p:cNvPr id="76" name="Shape 7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lvl1pPr>
          </a:lstStyle>
          <a:p>
            <a:pPr lvl="0"/>
            <a:fld id="{86CB4B4D-7CA3-9044-876B-883B54F8677D}" type="slidenum">
              <a:t>‹#›</a:t>
            </a:fld>
            <a:endParaRPr/>
          </a:p>
        </p:txBody>
      </p:sp>
      <p:pic>
        <p:nvPicPr>
          <p:cNvPr id="9" name="Picture 3" descr="C:\Users\Javi\Dropbox\TFM\memoria\logo_dtsc - copia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6165304"/>
            <a:ext cx="1000481" cy="61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" name="Shape 70"/>
          <p:cNvSpPr/>
          <p:nvPr/>
        </p:nvSpPr>
        <p:spPr>
          <a:xfrm>
            <a:off x="685799" y="6629400"/>
            <a:ext cx="7924801" cy="1588"/>
          </a:xfrm>
          <a:prstGeom prst="line">
            <a:avLst/>
          </a:prstGeom>
          <a:ln w="12600">
            <a:solidFill>
              <a:srgbClr val="8C0000"/>
            </a:solidFill>
            <a:miter/>
          </a:ln>
        </p:spPr>
        <p:txBody>
          <a:bodyPr lIns="0" tIns="0" rIns="0" bIns="0"/>
          <a:lstStyle/>
          <a:p>
            <a:pPr lvl="0"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/>
          <p:nvPr/>
        </p:nvSpPr>
        <p:spPr>
          <a:xfrm>
            <a:off x="3175" y="981075"/>
            <a:ext cx="9144000" cy="76200"/>
          </a:xfrm>
          <a:prstGeom prst="rect">
            <a:avLst/>
          </a:prstGeom>
          <a:gradFill>
            <a:gsLst>
              <a:gs pos="0">
                <a:srgbClr val="FF9900"/>
              </a:gs>
              <a:gs pos="100000">
                <a:srgbClr val="990000"/>
              </a:gs>
            </a:gsLst>
            <a:lin ang="10800000"/>
          </a:gra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lnSpc>
                <a:spcPct val="93000"/>
              </a:lnSpc>
              <a:defRPr sz="2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/>
          </a:p>
        </p:txBody>
      </p:sp>
      <p:sp>
        <p:nvSpPr>
          <p:cNvPr id="84" name="Shape 84"/>
          <p:cNvSpPr>
            <a:spLocks noGrp="1"/>
          </p:cNvSpPr>
          <p:nvPr>
            <p:ph type="title"/>
          </p:nvPr>
        </p:nvSpPr>
        <p:spPr>
          <a:xfrm>
            <a:off x="457200" y="0"/>
            <a:ext cx="3008314" cy="14351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990000"/>
                </a:solidFill>
              </a:rPr>
              <a:t>Texto del título</a:t>
            </a:r>
          </a:p>
        </p:txBody>
      </p:sp>
      <p:sp>
        <p:nvSpPr>
          <p:cNvPr id="85" name="Shape 85"/>
          <p:cNvSpPr>
            <a:spLocks noGrp="1"/>
          </p:cNvSpPr>
          <p:nvPr>
            <p:ph type="body" idx="1"/>
          </p:nvPr>
        </p:nvSpPr>
        <p:spPr>
          <a:xfrm>
            <a:off x="3575050" y="273050"/>
            <a:ext cx="5111750" cy="6584950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81957" indent="-3247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000066"/>
                </a:solidFill>
              </a:rPr>
              <a:t>Nivel de texto 1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000066"/>
                </a:solidFill>
              </a:rPr>
              <a:t>Nivel de texto 2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000066"/>
                </a:solidFill>
              </a:rPr>
              <a:t>Nivel de texto 3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000066"/>
                </a:solidFill>
              </a:rPr>
              <a:t>Nivel de texto 4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000066"/>
                </a:solidFill>
              </a:rPr>
              <a:t>Nivel de texto 5</a:t>
            </a:r>
          </a:p>
        </p:txBody>
      </p:sp>
      <p:sp>
        <p:nvSpPr>
          <p:cNvPr id="86" name="Shape 8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lvl1pPr>
          </a:lstStyle>
          <a:p>
            <a:pPr lvl="0"/>
            <a:fld id="{86CB4B4D-7CA3-9044-876B-883B54F8677D}" type="slidenum">
              <a:t>‹#›</a:t>
            </a:fld>
            <a:endParaRPr/>
          </a:p>
        </p:txBody>
      </p:sp>
      <p:pic>
        <p:nvPicPr>
          <p:cNvPr id="11" name="Picture 3" descr="C:\Users\Javi\Dropbox\TFM\memoria\logo_dtsc - copia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6165304"/>
            <a:ext cx="1000481" cy="61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8" name="Shape 78"/>
          <p:cNvSpPr/>
          <p:nvPr/>
        </p:nvSpPr>
        <p:spPr>
          <a:xfrm>
            <a:off x="685799" y="6629400"/>
            <a:ext cx="7924801" cy="1588"/>
          </a:xfrm>
          <a:prstGeom prst="line">
            <a:avLst/>
          </a:prstGeom>
          <a:ln w="12600">
            <a:solidFill>
              <a:srgbClr val="8C0000"/>
            </a:solidFill>
            <a:miter/>
          </a:ln>
        </p:spPr>
        <p:txBody>
          <a:bodyPr lIns="0" tIns="0" rIns="0" bIns="0"/>
          <a:lstStyle/>
          <a:p>
            <a:pPr lvl="0"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/>
          <p:nvPr/>
        </p:nvSpPr>
        <p:spPr>
          <a:xfrm>
            <a:off x="3175" y="981075"/>
            <a:ext cx="9144000" cy="76200"/>
          </a:xfrm>
          <a:prstGeom prst="rect">
            <a:avLst/>
          </a:prstGeom>
          <a:gradFill>
            <a:gsLst>
              <a:gs pos="0">
                <a:srgbClr val="FF9900"/>
              </a:gs>
              <a:gs pos="100000">
                <a:srgbClr val="990000"/>
              </a:gs>
            </a:gsLst>
            <a:lin ang="10800000"/>
          </a:gra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lnSpc>
                <a:spcPct val="93000"/>
              </a:lnSpc>
              <a:defRPr sz="2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/>
          </a:p>
        </p:txBody>
      </p:sp>
      <p:sp>
        <p:nvSpPr>
          <p:cNvPr id="94" name="Shape 94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1" cy="566738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990000"/>
                </a:solidFill>
              </a:rPr>
              <a:t>Texto del título</a:t>
            </a:r>
          </a:p>
        </p:txBody>
      </p:sp>
      <p:sp>
        <p:nvSpPr>
          <p:cNvPr id="95" name="Shape 95"/>
          <p:cNvSpPr>
            <a:spLocks noGrp="1"/>
          </p:cNvSpPr>
          <p:nvPr>
            <p:ph type="body" idx="1"/>
          </p:nvPr>
        </p:nvSpPr>
        <p:spPr>
          <a:xfrm>
            <a:off x="1792288" y="5367337"/>
            <a:ext cx="5486401" cy="804863"/>
          </a:xfrm>
          <a:prstGeom prst="rect">
            <a:avLst/>
          </a:prstGeom>
        </p:spPr>
        <p:txBody>
          <a:bodyPr/>
          <a:lstStyle>
            <a:lvl1pPr marL="0" indent="0">
              <a:buClrTx/>
              <a:buSzTx/>
              <a:buFontTx/>
              <a:buNone/>
              <a:defRPr sz="1400"/>
            </a:lvl1pPr>
            <a:lvl2pPr marL="0" indent="457200">
              <a:buClrTx/>
              <a:buSzTx/>
              <a:buFontTx/>
              <a:buNone/>
              <a:defRPr sz="1400"/>
            </a:lvl2pPr>
            <a:lvl3pPr marL="0" indent="914400">
              <a:buClrTx/>
              <a:buSzTx/>
              <a:buFontTx/>
              <a:buNone/>
              <a:defRPr sz="1400"/>
            </a:lvl3pPr>
            <a:lvl4pPr marL="0" indent="1371600">
              <a:buClrTx/>
              <a:buSzTx/>
              <a:buFontTx/>
              <a:buNone/>
              <a:defRPr sz="1400"/>
            </a:lvl4pPr>
            <a:lvl5pPr marL="0" indent="1828800">
              <a:buClrTx/>
              <a:buSzTx/>
              <a:buFontTx/>
              <a:buNone/>
              <a:defRPr sz="14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400" dirty="0" err="1">
                <a:solidFill>
                  <a:srgbClr val="000066"/>
                </a:solidFill>
              </a:rPr>
              <a:t>Nivel</a:t>
            </a:r>
            <a:r>
              <a:rPr sz="1400" dirty="0">
                <a:solidFill>
                  <a:srgbClr val="000066"/>
                </a:solidFill>
              </a:rPr>
              <a:t> de </a:t>
            </a:r>
            <a:r>
              <a:rPr sz="1400" dirty="0" err="1">
                <a:solidFill>
                  <a:srgbClr val="000066"/>
                </a:solidFill>
              </a:rPr>
              <a:t>texto</a:t>
            </a:r>
            <a:r>
              <a:rPr sz="1400" dirty="0">
                <a:solidFill>
                  <a:srgbClr val="000066"/>
                </a:solidFill>
              </a:rPr>
              <a:t> 1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1400" dirty="0" err="1">
                <a:solidFill>
                  <a:srgbClr val="000066"/>
                </a:solidFill>
              </a:rPr>
              <a:t>Nivel</a:t>
            </a:r>
            <a:r>
              <a:rPr sz="1400" dirty="0">
                <a:solidFill>
                  <a:srgbClr val="000066"/>
                </a:solidFill>
              </a:rPr>
              <a:t> de </a:t>
            </a:r>
            <a:r>
              <a:rPr sz="1400" dirty="0" err="1">
                <a:solidFill>
                  <a:srgbClr val="000066"/>
                </a:solidFill>
              </a:rPr>
              <a:t>texto</a:t>
            </a:r>
            <a:r>
              <a:rPr sz="1400" dirty="0">
                <a:solidFill>
                  <a:srgbClr val="000066"/>
                </a:solidFill>
              </a:rPr>
              <a:t> 2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1400" dirty="0" err="1">
                <a:solidFill>
                  <a:srgbClr val="000066"/>
                </a:solidFill>
              </a:rPr>
              <a:t>Nivel</a:t>
            </a:r>
            <a:r>
              <a:rPr sz="1400" dirty="0">
                <a:solidFill>
                  <a:srgbClr val="000066"/>
                </a:solidFill>
              </a:rPr>
              <a:t> de </a:t>
            </a:r>
            <a:r>
              <a:rPr sz="1400" dirty="0" err="1">
                <a:solidFill>
                  <a:srgbClr val="000066"/>
                </a:solidFill>
              </a:rPr>
              <a:t>texto</a:t>
            </a:r>
            <a:r>
              <a:rPr sz="1400" dirty="0">
                <a:solidFill>
                  <a:srgbClr val="000066"/>
                </a:solidFill>
              </a:rPr>
              <a:t> 3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1400" dirty="0" err="1">
                <a:solidFill>
                  <a:srgbClr val="000066"/>
                </a:solidFill>
              </a:rPr>
              <a:t>Nivel</a:t>
            </a:r>
            <a:r>
              <a:rPr sz="1400" dirty="0">
                <a:solidFill>
                  <a:srgbClr val="000066"/>
                </a:solidFill>
              </a:rPr>
              <a:t> de </a:t>
            </a:r>
            <a:r>
              <a:rPr sz="1400" dirty="0" err="1">
                <a:solidFill>
                  <a:srgbClr val="000066"/>
                </a:solidFill>
              </a:rPr>
              <a:t>texto</a:t>
            </a:r>
            <a:r>
              <a:rPr sz="1400" dirty="0">
                <a:solidFill>
                  <a:srgbClr val="000066"/>
                </a:solidFill>
              </a:rPr>
              <a:t> 4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1400" dirty="0" err="1">
                <a:solidFill>
                  <a:srgbClr val="000066"/>
                </a:solidFill>
              </a:rPr>
              <a:t>Nivel</a:t>
            </a:r>
            <a:r>
              <a:rPr sz="1400" dirty="0">
                <a:solidFill>
                  <a:srgbClr val="000066"/>
                </a:solidFill>
              </a:rPr>
              <a:t> de </a:t>
            </a:r>
            <a:r>
              <a:rPr sz="1400" dirty="0" err="1">
                <a:solidFill>
                  <a:srgbClr val="000066"/>
                </a:solidFill>
              </a:rPr>
              <a:t>texto</a:t>
            </a:r>
            <a:r>
              <a:rPr sz="1400" dirty="0">
                <a:solidFill>
                  <a:srgbClr val="000066"/>
                </a:solidFill>
              </a:rPr>
              <a:t> 5</a:t>
            </a:r>
          </a:p>
        </p:txBody>
      </p:sp>
      <p:sp>
        <p:nvSpPr>
          <p:cNvPr id="96" name="Shape 9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lvl1pPr>
          </a:lstStyle>
          <a:p>
            <a:pPr lvl="0"/>
            <a:fld id="{86CB4B4D-7CA3-9044-876B-883B54F8677D}" type="slidenum">
              <a:t>‹#›</a:t>
            </a:fld>
            <a:endParaRPr/>
          </a:p>
        </p:txBody>
      </p:sp>
      <p:pic>
        <p:nvPicPr>
          <p:cNvPr id="11" name="Picture 3" descr="C:\Users\Javi\Dropbox\TFM\memoria\logo_dtsc - copia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6165304"/>
            <a:ext cx="1000481" cy="61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8" name="Shape 88"/>
          <p:cNvSpPr/>
          <p:nvPr/>
        </p:nvSpPr>
        <p:spPr>
          <a:xfrm>
            <a:off x="685799" y="6629400"/>
            <a:ext cx="7924801" cy="1588"/>
          </a:xfrm>
          <a:prstGeom prst="line">
            <a:avLst/>
          </a:prstGeom>
          <a:ln w="12600">
            <a:solidFill>
              <a:srgbClr val="8C0000"/>
            </a:solidFill>
            <a:miter/>
          </a:ln>
        </p:spPr>
        <p:txBody>
          <a:bodyPr lIns="0" tIns="0" rIns="0" bIns="0"/>
          <a:lstStyle/>
          <a:p>
            <a:pPr lvl="0"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/>
          <p:nvPr/>
        </p:nvSpPr>
        <p:spPr>
          <a:xfrm>
            <a:off x="3175" y="981075"/>
            <a:ext cx="9144000" cy="76200"/>
          </a:xfrm>
          <a:prstGeom prst="rect">
            <a:avLst/>
          </a:prstGeom>
          <a:gradFill>
            <a:gsLst>
              <a:gs pos="0">
                <a:srgbClr val="FF9900"/>
              </a:gs>
              <a:gs pos="100000">
                <a:srgbClr val="990000"/>
              </a:gs>
            </a:gsLst>
            <a:lin ang="10800000"/>
          </a:gra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lnSpc>
                <a:spcPct val="93000"/>
              </a:lnSpc>
              <a:defRPr sz="2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/>
          </a:p>
        </p:txBody>
      </p:sp>
      <p:sp>
        <p:nvSpPr>
          <p:cNvPr id="104" name="Shape 10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990000"/>
                </a:solidFill>
              </a:rPr>
              <a:t>Texto del título</a:t>
            </a:r>
          </a:p>
        </p:txBody>
      </p:sp>
      <p:sp>
        <p:nvSpPr>
          <p:cNvPr id="105" name="Shape 105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000066"/>
                </a:solidFill>
              </a:rPr>
              <a:t>Nivel de texto 1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000066"/>
                </a:solidFill>
              </a:rPr>
              <a:t>Nivel de texto 2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000066"/>
                </a:solidFill>
              </a:rPr>
              <a:t>Nivel de texto 3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000066"/>
                </a:solidFill>
              </a:rPr>
              <a:t>Nivel de texto 4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000066"/>
                </a:solidFill>
              </a:rPr>
              <a:t>Nivel de texto 5</a:t>
            </a:r>
          </a:p>
        </p:txBody>
      </p:sp>
      <p:sp>
        <p:nvSpPr>
          <p:cNvPr id="106" name="Shape 10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lvl1pPr>
          </a:lstStyle>
          <a:p>
            <a:pPr lvl="0"/>
            <a:fld id="{86CB4B4D-7CA3-9044-876B-883B54F8677D}" type="slidenum">
              <a:t>‹#›</a:t>
            </a:fld>
            <a:endParaRPr/>
          </a:p>
        </p:txBody>
      </p:sp>
      <p:pic>
        <p:nvPicPr>
          <p:cNvPr id="11" name="Picture 3" descr="C:\Users\Javi\Dropbox\TFM\memoria\logo_dtsc - copia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6165304"/>
            <a:ext cx="1000481" cy="61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Shape 98"/>
          <p:cNvSpPr/>
          <p:nvPr/>
        </p:nvSpPr>
        <p:spPr>
          <a:xfrm>
            <a:off x="685799" y="6629400"/>
            <a:ext cx="7924801" cy="1588"/>
          </a:xfrm>
          <a:prstGeom prst="line">
            <a:avLst/>
          </a:prstGeom>
          <a:ln w="12600">
            <a:solidFill>
              <a:srgbClr val="8C0000"/>
            </a:solidFill>
            <a:miter/>
          </a:ln>
        </p:spPr>
        <p:txBody>
          <a:bodyPr lIns="0" tIns="0" rIns="0" bIns="0"/>
          <a:lstStyle/>
          <a:p>
            <a:pPr lvl="0"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/>
        </p:nvSpPr>
        <p:spPr>
          <a:xfrm>
            <a:off x="3175" y="981075"/>
            <a:ext cx="9144000" cy="76200"/>
          </a:xfrm>
          <a:prstGeom prst="rect">
            <a:avLst/>
          </a:prstGeom>
          <a:gradFill>
            <a:gsLst>
              <a:gs pos="0">
                <a:srgbClr val="FF9900"/>
              </a:gs>
              <a:gs pos="100000">
                <a:srgbClr val="990000"/>
              </a:gs>
            </a:gsLst>
            <a:lin ang="10800000"/>
          </a:gra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lnSpc>
                <a:spcPct val="93000"/>
              </a:lnSpc>
              <a:defRPr sz="2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/>
          </a:p>
        </p:txBody>
      </p:sp>
      <p:sp>
        <p:nvSpPr>
          <p:cNvPr id="8" name="Shape 8"/>
          <p:cNvSpPr>
            <a:spLocks noGrp="1"/>
          </p:cNvSpPr>
          <p:nvPr>
            <p:ph type="title"/>
          </p:nvPr>
        </p:nvSpPr>
        <p:spPr>
          <a:xfrm>
            <a:off x="457200" y="0"/>
            <a:ext cx="8228014" cy="9874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6799" tIns="46799" rIns="46799" bIns="46799" anchor="b"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990000"/>
                </a:solidFill>
              </a:rPr>
              <a:t>Texto del título</a:t>
            </a:r>
          </a:p>
        </p:txBody>
      </p:sp>
      <p:sp>
        <p:nvSpPr>
          <p:cNvPr id="9" name="Shape 9"/>
          <p:cNvSpPr>
            <a:spLocks noGrp="1"/>
          </p:cNvSpPr>
          <p:nvPr>
            <p:ph type="body" idx="1"/>
          </p:nvPr>
        </p:nvSpPr>
        <p:spPr>
          <a:xfrm>
            <a:off x="457200" y="1066800"/>
            <a:ext cx="8228014" cy="5791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6799" tIns="46799" rIns="46799" bIns="46799"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2000" dirty="0" err="1">
                <a:solidFill>
                  <a:srgbClr val="000066"/>
                </a:solidFill>
              </a:rPr>
              <a:t>Nivel</a:t>
            </a:r>
            <a:r>
              <a:rPr sz="2000" dirty="0">
                <a:solidFill>
                  <a:srgbClr val="000066"/>
                </a:solidFill>
              </a:rPr>
              <a:t> de </a:t>
            </a:r>
            <a:r>
              <a:rPr sz="2000" dirty="0" err="1">
                <a:solidFill>
                  <a:srgbClr val="000066"/>
                </a:solidFill>
              </a:rPr>
              <a:t>texto</a:t>
            </a:r>
            <a:r>
              <a:rPr sz="2000" dirty="0">
                <a:solidFill>
                  <a:srgbClr val="000066"/>
                </a:solidFill>
              </a:rPr>
              <a:t> 1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2000" dirty="0" err="1">
                <a:solidFill>
                  <a:srgbClr val="000066"/>
                </a:solidFill>
              </a:rPr>
              <a:t>Nivel</a:t>
            </a:r>
            <a:r>
              <a:rPr sz="2000" dirty="0">
                <a:solidFill>
                  <a:srgbClr val="000066"/>
                </a:solidFill>
              </a:rPr>
              <a:t> de </a:t>
            </a:r>
            <a:r>
              <a:rPr sz="2000" dirty="0" err="1">
                <a:solidFill>
                  <a:srgbClr val="000066"/>
                </a:solidFill>
              </a:rPr>
              <a:t>texto</a:t>
            </a:r>
            <a:r>
              <a:rPr sz="2000" dirty="0">
                <a:solidFill>
                  <a:srgbClr val="000066"/>
                </a:solidFill>
              </a:rPr>
              <a:t> 2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2000" dirty="0" err="1">
                <a:solidFill>
                  <a:srgbClr val="000066"/>
                </a:solidFill>
              </a:rPr>
              <a:t>Nivel</a:t>
            </a:r>
            <a:r>
              <a:rPr sz="2000" dirty="0">
                <a:solidFill>
                  <a:srgbClr val="000066"/>
                </a:solidFill>
              </a:rPr>
              <a:t> de </a:t>
            </a:r>
            <a:r>
              <a:rPr sz="2000" dirty="0" err="1">
                <a:solidFill>
                  <a:srgbClr val="000066"/>
                </a:solidFill>
              </a:rPr>
              <a:t>texto</a:t>
            </a:r>
            <a:r>
              <a:rPr sz="2000" dirty="0">
                <a:solidFill>
                  <a:srgbClr val="000066"/>
                </a:solidFill>
              </a:rPr>
              <a:t> 3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2000" dirty="0" err="1">
                <a:solidFill>
                  <a:srgbClr val="000066"/>
                </a:solidFill>
              </a:rPr>
              <a:t>Nivel</a:t>
            </a:r>
            <a:r>
              <a:rPr sz="2000" dirty="0">
                <a:solidFill>
                  <a:srgbClr val="000066"/>
                </a:solidFill>
              </a:rPr>
              <a:t> de </a:t>
            </a:r>
            <a:r>
              <a:rPr sz="2000" dirty="0" err="1">
                <a:solidFill>
                  <a:srgbClr val="000066"/>
                </a:solidFill>
              </a:rPr>
              <a:t>texto</a:t>
            </a:r>
            <a:r>
              <a:rPr sz="2000" dirty="0">
                <a:solidFill>
                  <a:srgbClr val="000066"/>
                </a:solidFill>
              </a:rPr>
              <a:t> 4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2000" dirty="0" err="1">
                <a:solidFill>
                  <a:srgbClr val="000066"/>
                </a:solidFill>
              </a:rPr>
              <a:t>Nivel</a:t>
            </a:r>
            <a:r>
              <a:rPr sz="2000" dirty="0">
                <a:solidFill>
                  <a:srgbClr val="000066"/>
                </a:solidFill>
              </a:rPr>
              <a:t> de </a:t>
            </a:r>
            <a:r>
              <a:rPr sz="2000" dirty="0" err="1">
                <a:solidFill>
                  <a:srgbClr val="000066"/>
                </a:solidFill>
              </a:rPr>
              <a:t>texto</a:t>
            </a:r>
            <a:r>
              <a:rPr sz="2000" dirty="0">
                <a:solidFill>
                  <a:srgbClr val="000066"/>
                </a:solidFill>
              </a:rPr>
              <a:t> 5</a:t>
            </a:r>
          </a:p>
        </p:txBody>
      </p:sp>
      <p:sp>
        <p:nvSpPr>
          <p:cNvPr id="10" name="Shape 10"/>
          <p:cNvSpPr>
            <a:spLocks noGrp="1"/>
          </p:cNvSpPr>
          <p:nvPr>
            <p:ph type="sldNum" sz="quarter" idx="2"/>
          </p:nvPr>
        </p:nvSpPr>
        <p:spPr>
          <a:xfrm>
            <a:off x="8420100" y="6438900"/>
            <a:ext cx="608013" cy="266415"/>
          </a:xfrm>
          <a:prstGeom prst="rect">
            <a:avLst/>
          </a:prstGeom>
          <a:ln w="12700">
            <a:miter lim="400000"/>
          </a:ln>
        </p:spPr>
        <p:txBody>
          <a:bodyPr lIns="46799" tIns="46799" rIns="46799" bIns="46799">
            <a:spAutoFit/>
          </a:bodyPr>
          <a:lstStyle>
            <a:lvl1pPr algn="r"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990000"/>
                </a:solidFill>
              </a:defRPr>
            </a:lvl1pPr>
          </a:lstStyle>
          <a:p>
            <a:pPr lvl="0"/>
            <a:fld id="{86CB4B4D-7CA3-9044-876B-883B54F8677D}" type="slidenum">
              <a:t>‹#›</a:t>
            </a:fld>
            <a:endParaRPr/>
          </a:p>
        </p:txBody>
      </p:sp>
      <p:pic>
        <p:nvPicPr>
          <p:cNvPr id="13" name="Picture 3" descr="C:\Users\Javi\Dropbox\TFM\memoria\logo_dtsc - copia.jpg"/>
          <p:cNvPicPr>
            <a:picLocks noChangeAspect="1" noChangeArrowheads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6165304"/>
            <a:ext cx="1000481" cy="61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hape 2"/>
          <p:cNvSpPr/>
          <p:nvPr/>
        </p:nvSpPr>
        <p:spPr>
          <a:xfrm>
            <a:off x="685799" y="6629400"/>
            <a:ext cx="7924801" cy="1588"/>
          </a:xfrm>
          <a:prstGeom prst="line">
            <a:avLst/>
          </a:prstGeom>
          <a:ln w="12600">
            <a:solidFill>
              <a:srgbClr val="8C0000"/>
            </a:solidFill>
            <a:miter/>
          </a:ln>
        </p:spPr>
        <p:txBody>
          <a:bodyPr lIns="0" tIns="0" rIns="0" bIns="0"/>
          <a:lstStyle/>
          <a:p>
            <a:pPr lvl="0"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</p:sldLayoutIdLst>
  <p:transition spd="med"/>
  <p:timing>
    <p:tnLst>
      <p:par>
        <p:cTn id="1" dur="indefinite" restart="never" nodeType="tmRoot"/>
      </p:par>
    </p:tnLst>
  </p:timing>
  <p:hf sldNum="0" hdr="0" ftr="0" dt="0"/>
  <p:txStyles>
    <p:titleStyle>
      <a:lvl1pPr defTabSz="449262">
        <a:defRPr sz="2400">
          <a:solidFill>
            <a:srgbClr val="990000"/>
          </a:solidFill>
          <a:latin typeface="Arial Bold"/>
          <a:ea typeface="Arial Bold"/>
          <a:cs typeface="Arial Bold"/>
          <a:sym typeface="Arial Bold"/>
        </a:defRPr>
      </a:lvl1pPr>
      <a:lvl2pPr defTabSz="449262">
        <a:defRPr sz="2400">
          <a:solidFill>
            <a:srgbClr val="990000"/>
          </a:solidFill>
          <a:latin typeface="Arial Bold"/>
          <a:ea typeface="Arial Bold"/>
          <a:cs typeface="Arial Bold"/>
          <a:sym typeface="Arial Bold"/>
        </a:defRPr>
      </a:lvl2pPr>
      <a:lvl3pPr defTabSz="449262">
        <a:defRPr sz="2400">
          <a:solidFill>
            <a:srgbClr val="990000"/>
          </a:solidFill>
          <a:latin typeface="Arial Bold"/>
          <a:ea typeface="Arial Bold"/>
          <a:cs typeface="Arial Bold"/>
          <a:sym typeface="Arial Bold"/>
        </a:defRPr>
      </a:lvl3pPr>
      <a:lvl4pPr defTabSz="449262">
        <a:defRPr sz="2400">
          <a:solidFill>
            <a:srgbClr val="990000"/>
          </a:solidFill>
          <a:latin typeface="Arial Bold"/>
          <a:ea typeface="Arial Bold"/>
          <a:cs typeface="Arial Bold"/>
          <a:sym typeface="Arial Bold"/>
        </a:defRPr>
      </a:lvl4pPr>
      <a:lvl5pPr defTabSz="449262">
        <a:defRPr sz="2400">
          <a:solidFill>
            <a:srgbClr val="990000"/>
          </a:solidFill>
          <a:latin typeface="Arial Bold"/>
          <a:ea typeface="Arial Bold"/>
          <a:cs typeface="Arial Bold"/>
          <a:sym typeface="Arial Bold"/>
        </a:defRPr>
      </a:lvl5pPr>
      <a:lvl6pPr indent="457200" defTabSz="449262">
        <a:defRPr sz="2400">
          <a:solidFill>
            <a:srgbClr val="990000"/>
          </a:solidFill>
          <a:latin typeface="Arial Bold"/>
          <a:ea typeface="Arial Bold"/>
          <a:cs typeface="Arial Bold"/>
          <a:sym typeface="Arial Bold"/>
        </a:defRPr>
      </a:lvl6pPr>
      <a:lvl7pPr indent="914400" defTabSz="449262">
        <a:defRPr sz="2400">
          <a:solidFill>
            <a:srgbClr val="990000"/>
          </a:solidFill>
          <a:latin typeface="Arial Bold"/>
          <a:ea typeface="Arial Bold"/>
          <a:cs typeface="Arial Bold"/>
          <a:sym typeface="Arial Bold"/>
        </a:defRPr>
      </a:lvl7pPr>
      <a:lvl8pPr indent="1371600" defTabSz="449262">
        <a:defRPr sz="2400">
          <a:solidFill>
            <a:srgbClr val="990000"/>
          </a:solidFill>
          <a:latin typeface="Arial Bold"/>
          <a:ea typeface="Arial Bold"/>
          <a:cs typeface="Arial Bold"/>
          <a:sym typeface="Arial Bold"/>
        </a:defRPr>
      </a:lvl8pPr>
      <a:lvl9pPr indent="1828800" defTabSz="449262">
        <a:defRPr sz="2400">
          <a:solidFill>
            <a:srgbClr val="990000"/>
          </a:solidFill>
          <a:latin typeface="Arial Bold"/>
          <a:ea typeface="Arial Bold"/>
          <a:cs typeface="Arial Bold"/>
          <a:sym typeface="Arial Bold"/>
        </a:defRPr>
      </a:lvl9pPr>
    </p:titleStyle>
    <p:bodyStyle>
      <a:lvl1pPr marL="341313" indent="-341313" defTabSz="449262">
        <a:spcBef>
          <a:spcPts val="500"/>
        </a:spcBef>
        <a:buClr>
          <a:srgbClr val="FF9900"/>
        </a:buClr>
        <a:buSzPct val="150000"/>
        <a:buFont typeface="Helvetica"/>
        <a:buChar char=""/>
        <a:defRPr sz="2000">
          <a:solidFill>
            <a:srgbClr val="000066"/>
          </a:solidFill>
          <a:latin typeface="Arial"/>
          <a:ea typeface="Arial"/>
          <a:cs typeface="Arial"/>
          <a:sym typeface="Arial"/>
        </a:defRPr>
      </a:lvl1pPr>
      <a:lvl2pPr marL="772936" indent="-315736" defTabSz="449262">
        <a:spcBef>
          <a:spcPts val="500"/>
        </a:spcBef>
        <a:buClr>
          <a:srgbClr val="FF9900"/>
        </a:buClr>
        <a:buSzPct val="100000"/>
        <a:buFont typeface="Helvetica"/>
        <a:buChar char=""/>
        <a:defRPr sz="2000">
          <a:solidFill>
            <a:srgbClr val="000066"/>
          </a:solidFill>
          <a:latin typeface="Arial"/>
          <a:ea typeface="Arial"/>
          <a:cs typeface="Arial"/>
          <a:sym typeface="Arial"/>
        </a:defRPr>
      </a:lvl2pPr>
      <a:lvl3pPr marL="1200150" indent="-285750" defTabSz="449262">
        <a:spcBef>
          <a:spcPts val="500"/>
        </a:spcBef>
        <a:buClr>
          <a:srgbClr val="FF9900"/>
        </a:buClr>
        <a:buSzPct val="100000"/>
        <a:buFont typeface="Helvetica"/>
        <a:buChar char=""/>
        <a:defRPr sz="2000">
          <a:solidFill>
            <a:srgbClr val="000066"/>
          </a:solidFill>
          <a:latin typeface="Arial"/>
          <a:ea typeface="Arial"/>
          <a:cs typeface="Arial"/>
          <a:sym typeface="Arial"/>
        </a:defRPr>
      </a:lvl3pPr>
      <a:lvl4pPr marL="1698171" indent="-326571" defTabSz="449262">
        <a:spcBef>
          <a:spcPts val="500"/>
        </a:spcBef>
        <a:buClr>
          <a:srgbClr val="FF9900"/>
        </a:buClr>
        <a:buSzPct val="100000"/>
        <a:buFont typeface="Helvetica"/>
        <a:buChar char="–"/>
        <a:defRPr sz="2000">
          <a:solidFill>
            <a:srgbClr val="000066"/>
          </a:solidFill>
          <a:latin typeface="Arial"/>
          <a:ea typeface="Arial"/>
          <a:cs typeface="Arial"/>
          <a:sym typeface="Arial"/>
        </a:defRPr>
      </a:lvl4pPr>
      <a:lvl5pPr marL="2155371" indent="-326571" defTabSz="449262">
        <a:spcBef>
          <a:spcPts val="500"/>
        </a:spcBef>
        <a:buClr>
          <a:srgbClr val="FF9900"/>
        </a:buClr>
        <a:buSzPct val="100000"/>
        <a:buFont typeface="Helvetica"/>
        <a:buChar char="»"/>
        <a:defRPr sz="2000">
          <a:solidFill>
            <a:srgbClr val="000066"/>
          </a:solidFill>
          <a:latin typeface="Arial"/>
          <a:ea typeface="Arial"/>
          <a:cs typeface="Arial"/>
          <a:sym typeface="Arial"/>
        </a:defRPr>
      </a:lvl5pPr>
      <a:lvl6pPr marL="2612571" indent="-326571" defTabSz="449262">
        <a:spcBef>
          <a:spcPts val="500"/>
        </a:spcBef>
        <a:buClr>
          <a:srgbClr val="FF9900"/>
        </a:buClr>
        <a:buSzPct val="100000"/>
        <a:buFont typeface="Helvetica"/>
        <a:buChar char="»"/>
        <a:defRPr sz="2000">
          <a:solidFill>
            <a:srgbClr val="000066"/>
          </a:solidFill>
          <a:latin typeface="Arial"/>
          <a:ea typeface="Arial"/>
          <a:cs typeface="Arial"/>
          <a:sym typeface="Arial"/>
        </a:defRPr>
      </a:lvl6pPr>
      <a:lvl7pPr marL="3069771" indent="-326571" defTabSz="449262">
        <a:spcBef>
          <a:spcPts val="500"/>
        </a:spcBef>
        <a:buClr>
          <a:srgbClr val="FF9900"/>
        </a:buClr>
        <a:buSzPct val="100000"/>
        <a:buFont typeface="Helvetica"/>
        <a:buChar char="»"/>
        <a:defRPr sz="2000">
          <a:solidFill>
            <a:srgbClr val="000066"/>
          </a:solidFill>
          <a:latin typeface="Arial"/>
          <a:ea typeface="Arial"/>
          <a:cs typeface="Arial"/>
          <a:sym typeface="Arial"/>
        </a:defRPr>
      </a:lvl7pPr>
      <a:lvl8pPr marL="3526971" indent="-326571" defTabSz="449262">
        <a:spcBef>
          <a:spcPts val="500"/>
        </a:spcBef>
        <a:buClr>
          <a:srgbClr val="FF9900"/>
        </a:buClr>
        <a:buSzPct val="100000"/>
        <a:buFont typeface="Helvetica"/>
        <a:buChar char="»"/>
        <a:defRPr sz="2000">
          <a:solidFill>
            <a:srgbClr val="000066"/>
          </a:solidFill>
          <a:latin typeface="Arial"/>
          <a:ea typeface="Arial"/>
          <a:cs typeface="Arial"/>
          <a:sym typeface="Arial"/>
        </a:defRPr>
      </a:lvl8pPr>
      <a:lvl9pPr marL="3984171" indent="-326571" defTabSz="449262">
        <a:spcBef>
          <a:spcPts val="500"/>
        </a:spcBef>
        <a:buClr>
          <a:srgbClr val="FF9900"/>
        </a:buClr>
        <a:buSzPct val="100000"/>
        <a:buFont typeface="Helvetica"/>
        <a:buChar char="»"/>
        <a:defRPr sz="2000">
          <a:solidFill>
            <a:srgbClr val="000066"/>
          </a:solidFill>
          <a:latin typeface="Arial"/>
          <a:ea typeface="Arial"/>
          <a:cs typeface="Arial"/>
          <a:sym typeface="Arial"/>
        </a:defRPr>
      </a:lvl9pPr>
    </p:bodyStyle>
    <p:otherStyle>
      <a:lvl1pPr algn="r">
        <a:tabLst>
          <a:tab pos="914400" algn="l"/>
          <a:tab pos="1828800" algn="l"/>
          <a:tab pos="2743200" algn="l"/>
          <a:tab pos="3657600" algn="l"/>
          <a:tab pos="4572000" algn="l"/>
          <a:tab pos="5486400" algn="l"/>
          <a:tab pos="6400800" algn="l"/>
          <a:tab pos="7315200" algn="l"/>
          <a:tab pos="8229600" algn="l"/>
          <a:tab pos="9144000" algn="l"/>
          <a:tab pos="10058400" algn="l"/>
        </a:tabLst>
        <a:defRPr sz="1200">
          <a:solidFill>
            <a:schemeClr val="tx1"/>
          </a:solidFill>
          <a:latin typeface="+mn-lt"/>
          <a:ea typeface="+mn-ea"/>
          <a:cs typeface="+mn-cs"/>
          <a:sym typeface="Arial"/>
        </a:defRPr>
      </a:lvl1pPr>
      <a:lvl2pPr indent="457200" algn="r">
        <a:tabLst>
          <a:tab pos="914400" algn="l"/>
          <a:tab pos="1828800" algn="l"/>
          <a:tab pos="2743200" algn="l"/>
          <a:tab pos="3657600" algn="l"/>
          <a:tab pos="4572000" algn="l"/>
          <a:tab pos="5486400" algn="l"/>
          <a:tab pos="6400800" algn="l"/>
          <a:tab pos="7315200" algn="l"/>
          <a:tab pos="8229600" algn="l"/>
          <a:tab pos="9144000" algn="l"/>
          <a:tab pos="10058400" algn="l"/>
        </a:tabLst>
        <a:defRPr sz="1200">
          <a:solidFill>
            <a:schemeClr val="tx1"/>
          </a:solidFill>
          <a:latin typeface="+mn-lt"/>
          <a:ea typeface="+mn-ea"/>
          <a:cs typeface="+mn-cs"/>
          <a:sym typeface="Arial"/>
        </a:defRPr>
      </a:lvl2pPr>
      <a:lvl3pPr indent="914400" algn="r">
        <a:tabLst>
          <a:tab pos="914400" algn="l"/>
          <a:tab pos="1828800" algn="l"/>
          <a:tab pos="2743200" algn="l"/>
          <a:tab pos="3657600" algn="l"/>
          <a:tab pos="4572000" algn="l"/>
          <a:tab pos="5486400" algn="l"/>
          <a:tab pos="6400800" algn="l"/>
          <a:tab pos="7315200" algn="l"/>
          <a:tab pos="8229600" algn="l"/>
          <a:tab pos="9144000" algn="l"/>
          <a:tab pos="10058400" algn="l"/>
        </a:tabLst>
        <a:defRPr sz="1200">
          <a:solidFill>
            <a:schemeClr val="tx1"/>
          </a:solidFill>
          <a:latin typeface="+mn-lt"/>
          <a:ea typeface="+mn-ea"/>
          <a:cs typeface="+mn-cs"/>
          <a:sym typeface="Arial"/>
        </a:defRPr>
      </a:lvl3pPr>
      <a:lvl4pPr indent="1371600" algn="r">
        <a:tabLst>
          <a:tab pos="914400" algn="l"/>
          <a:tab pos="1828800" algn="l"/>
          <a:tab pos="2743200" algn="l"/>
          <a:tab pos="3657600" algn="l"/>
          <a:tab pos="4572000" algn="l"/>
          <a:tab pos="5486400" algn="l"/>
          <a:tab pos="6400800" algn="l"/>
          <a:tab pos="7315200" algn="l"/>
          <a:tab pos="8229600" algn="l"/>
          <a:tab pos="9144000" algn="l"/>
          <a:tab pos="10058400" algn="l"/>
        </a:tabLst>
        <a:defRPr sz="1200">
          <a:solidFill>
            <a:schemeClr val="tx1"/>
          </a:solidFill>
          <a:latin typeface="+mn-lt"/>
          <a:ea typeface="+mn-ea"/>
          <a:cs typeface="+mn-cs"/>
          <a:sym typeface="Arial"/>
        </a:defRPr>
      </a:lvl4pPr>
      <a:lvl5pPr indent="1828800" algn="r">
        <a:tabLst>
          <a:tab pos="914400" algn="l"/>
          <a:tab pos="1828800" algn="l"/>
          <a:tab pos="2743200" algn="l"/>
          <a:tab pos="3657600" algn="l"/>
          <a:tab pos="4572000" algn="l"/>
          <a:tab pos="5486400" algn="l"/>
          <a:tab pos="6400800" algn="l"/>
          <a:tab pos="7315200" algn="l"/>
          <a:tab pos="8229600" algn="l"/>
          <a:tab pos="9144000" algn="l"/>
          <a:tab pos="10058400" algn="l"/>
        </a:tabLst>
        <a:defRPr sz="1200">
          <a:solidFill>
            <a:schemeClr val="tx1"/>
          </a:solidFill>
          <a:latin typeface="+mn-lt"/>
          <a:ea typeface="+mn-ea"/>
          <a:cs typeface="+mn-cs"/>
          <a:sym typeface="Arial"/>
        </a:defRPr>
      </a:lvl5pPr>
      <a:lvl6pPr indent="2286000" algn="r">
        <a:tabLst>
          <a:tab pos="914400" algn="l"/>
          <a:tab pos="1828800" algn="l"/>
          <a:tab pos="2743200" algn="l"/>
          <a:tab pos="3657600" algn="l"/>
          <a:tab pos="4572000" algn="l"/>
          <a:tab pos="5486400" algn="l"/>
          <a:tab pos="6400800" algn="l"/>
          <a:tab pos="7315200" algn="l"/>
          <a:tab pos="8229600" algn="l"/>
          <a:tab pos="9144000" algn="l"/>
          <a:tab pos="10058400" algn="l"/>
        </a:tabLst>
        <a:defRPr sz="1200">
          <a:solidFill>
            <a:schemeClr val="tx1"/>
          </a:solidFill>
          <a:latin typeface="+mn-lt"/>
          <a:ea typeface="+mn-ea"/>
          <a:cs typeface="+mn-cs"/>
          <a:sym typeface="Arial"/>
        </a:defRPr>
      </a:lvl6pPr>
      <a:lvl7pPr indent="2743200" algn="r">
        <a:tabLst>
          <a:tab pos="914400" algn="l"/>
          <a:tab pos="1828800" algn="l"/>
          <a:tab pos="2743200" algn="l"/>
          <a:tab pos="3657600" algn="l"/>
          <a:tab pos="4572000" algn="l"/>
          <a:tab pos="5486400" algn="l"/>
          <a:tab pos="6400800" algn="l"/>
          <a:tab pos="7315200" algn="l"/>
          <a:tab pos="8229600" algn="l"/>
          <a:tab pos="9144000" algn="l"/>
          <a:tab pos="10058400" algn="l"/>
        </a:tabLst>
        <a:defRPr sz="1200">
          <a:solidFill>
            <a:schemeClr val="tx1"/>
          </a:solidFill>
          <a:latin typeface="+mn-lt"/>
          <a:ea typeface="+mn-ea"/>
          <a:cs typeface="+mn-cs"/>
          <a:sym typeface="Arial"/>
        </a:defRPr>
      </a:lvl7pPr>
      <a:lvl8pPr indent="3200400" algn="r">
        <a:tabLst>
          <a:tab pos="914400" algn="l"/>
          <a:tab pos="1828800" algn="l"/>
          <a:tab pos="2743200" algn="l"/>
          <a:tab pos="3657600" algn="l"/>
          <a:tab pos="4572000" algn="l"/>
          <a:tab pos="5486400" algn="l"/>
          <a:tab pos="6400800" algn="l"/>
          <a:tab pos="7315200" algn="l"/>
          <a:tab pos="8229600" algn="l"/>
          <a:tab pos="9144000" algn="l"/>
          <a:tab pos="10058400" algn="l"/>
        </a:tabLst>
        <a:defRPr sz="1200">
          <a:solidFill>
            <a:schemeClr val="tx1"/>
          </a:solidFill>
          <a:latin typeface="+mn-lt"/>
          <a:ea typeface="+mn-ea"/>
          <a:cs typeface="+mn-cs"/>
          <a:sym typeface="Arial"/>
        </a:defRPr>
      </a:lvl8pPr>
      <a:lvl9pPr indent="3657600" algn="r">
        <a:tabLst>
          <a:tab pos="914400" algn="l"/>
          <a:tab pos="1828800" algn="l"/>
          <a:tab pos="2743200" algn="l"/>
          <a:tab pos="3657600" algn="l"/>
          <a:tab pos="4572000" algn="l"/>
          <a:tab pos="5486400" algn="l"/>
          <a:tab pos="6400800" algn="l"/>
          <a:tab pos="7315200" algn="l"/>
          <a:tab pos="8229600" algn="l"/>
          <a:tab pos="9144000" algn="l"/>
          <a:tab pos="10058400" algn="l"/>
        </a:tabLst>
        <a:defRPr sz="1200">
          <a:solidFill>
            <a:schemeClr val="tx1"/>
          </a:solidFill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bmp"/><Relationship Id="rId2" Type="http://schemas.openxmlformats.org/officeDocument/2006/relationships/image" Target="../media/image22.bmp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7.png"/><Relationship Id="rId4" Type="http://schemas.openxmlformats.org/officeDocument/2006/relationships/image" Target="../media/image36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>
            <a:spLocks noGrp="1"/>
          </p:cNvSpPr>
          <p:nvPr>
            <p:ph type="title"/>
          </p:nvPr>
        </p:nvSpPr>
        <p:spPr>
          <a:xfrm>
            <a:off x="685800" y="512440"/>
            <a:ext cx="7770814" cy="2052464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 algn="ctr" defTabSz="269557">
              <a:defRPr sz="1800">
                <a:solidFill>
                  <a:srgbClr val="000000"/>
                </a:solidFill>
              </a:defRPr>
            </a:pPr>
            <a:r>
              <a:rPr lang="es-ES" sz="2100" b="1" cap="all" dirty="0" smtClean="0">
                <a:solidFill>
                  <a:srgbClr val="990000"/>
                </a:solidFill>
              </a:rPr>
              <a:t>DETECCIÓN AUTOMÁTICA DE EMOCIONES MEDIANTE </a:t>
            </a:r>
            <a:br>
              <a:rPr lang="es-ES" sz="2100" b="1" cap="all" dirty="0" smtClean="0">
                <a:solidFill>
                  <a:srgbClr val="990000"/>
                </a:solidFill>
              </a:rPr>
            </a:br>
            <a:r>
              <a:rPr lang="es-ES" sz="2100" b="1" cap="all" dirty="0" smtClean="0">
                <a:solidFill>
                  <a:srgbClr val="990000"/>
                </a:solidFill>
              </a:rPr>
              <a:t>EL ANÁLISIS DEL ELECTROENCEFALOGRAMA</a:t>
            </a:r>
            <a:endParaRPr sz="2100" b="1" cap="all" dirty="0">
              <a:solidFill>
                <a:srgbClr val="990000"/>
              </a:solidFill>
            </a:endParaRPr>
          </a:p>
        </p:txBody>
      </p:sp>
      <p:sp>
        <p:nvSpPr>
          <p:cNvPr id="121" name="Shape 121"/>
          <p:cNvSpPr>
            <a:spLocks noGrp="1"/>
          </p:cNvSpPr>
          <p:nvPr>
            <p:ph type="body" idx="1"/>
          </p:nvPr>
        </p:nvSpPr>
        <p:spPr>
          <a:xfrm>
            <a:off x="686593" y="1988840"/>
            <a:ext cx="7770814" cy="3960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 algn="ctr">
              <a:buSzTx/>
              <a:buNone/>
              <a:defRPr sz="1800">
                <a:solidFill>
                  <a:srgbClr val="000000"/>
                </a:solidFill>
              </a:defRPr>
            </a:pPr>
            <a:endParaRPr lang="es-ES" sz="1600" dirty="0" smtClean="0">
              <a:solidFill>
                <a:srgbClr val="A50021"/>
              </a:solidFill>
            </a:endParaRPr>
          </a:p>
          <a:p>
            <a:pPr lvl="0" algn="ctr">
              <a:buSzTx/>
              <a:buNone/>
              <a:defRPr sz="1800">
                <a:solidFill>
                  <a:srgbClr val="000000"/>
                </a:solidFill>
              </a:defRPr>
            </a:pPr>
            <a:r>
              <a:rPr lang="es-ES" sz="1600" dirty="0" smtClean="0">
                <a:solidFill>
                  <a:srgbClr val="A50021"/>
                </a:solidFill>
              </a:rPr>
              <a:t>Trabajo de Fin de Máster</a:t>
            </a:r>
            <a:endParaRPr sz="1600" dirty="0">
              <a:solidFill>
                <a:srgbClr val="A50021"/>
              </a:solidFill>
            </a:endParaRPr>
          </a:p>
          <a:p>
            <a:pPr lvl="0" algn="ctr">
              <a:buSzTx/>
              <a:buNone/>
              <a:defRPr sz="1800">
                <a:solidFill>
                  <a:srgbClr val="000000"/>
                </a:solidFill>
              </a:defRPr>
            </a:pPr>
            <a:r>
              <a:rPr sz="1600" dirty="0" err="1">
                <a:solidFill>
                  <a:srgbClr val="A50021"/>
                </a:solidFill>
              </a:rPr>
              <a:t>Departamento</a:t>
            </a:r>
            <a:r>
              <a:rPr sz="1600" dirty="0">
                <a:solidFill>
                  <a:srgbClr val="A50021"/>
                </a:solidFill>
              </a:rPr>
              <a:t> de </a:t>
            </a:r>
            <a:r>
              <a:rPr lang="es-ES" sz="1600" dirty="0" smtClean="0">
                <a:solidFill>
                  <a:srgbClr val="A50021"/>
                </a:solidFill>
              </a:rPr>
              <a:t>Teoría de la Señal y Comunicaciones</a:t>
            </a:r>
          </a:p>
          <a:p>
            <a:pPr lvl="0" algn="ctr">
              <a:buSzTx/>
              <a:buNone/>
              <a:defRPr sz="1800">
                <a:solidFill>
                  <a:srgbClr val="000000"/>
                </a:solidFill>
              </a:defRPr>
            </a:pPr>
            <a:endParaRPr sz="1600" dirty="0">
              <a:solidFill>
                <a:srgbClr val="A50021"/>
              </a:solidFill>
            </a:endParaRPr>
          </a:p>
          <a:p>
            <a:pPr lvl="0" algn="ctr">
              <a:buSzTx/>
              <a:buNone/>
              <a:defRPr sz="1800">
                <a:solidFill>
                  <a:srgbClr val="000000"/>
                </a:solidFill>
              </a:defRPr>
            </a:pPr>
            <a:endParaRPr lang="es-ES" sz="1600" dirty="0" smtClean="0">
              <a:solidFill>
                <a:srgbClr val="A50021"/>
              </a:solidFill>
            </a:endParaRPr>
          </a:p>
          <a:p>
            <a:pPr lvl="0" algn="ctr">
              <a:buSzTx/>
              <a:buNone/>
              <a:defRPr sz="1800">
                <a:solidFill>
                  <a:srgbClr val="000000"/>
                </a:solidFill>
              </a:defRPr>
            </a:pPr>
            <a:endParaRPr lang="es-ES" dirty="0"/>
          </a:p>
          <a:p>
            <a:pPr lvl="0" algn="ctr">
              <a:buSzTx/>
              <a:buNone/>
              <a:defRPr sz="1800">
                <a:solidFill>
                  <a:srgbClr val="000000"/>
                </a:solidFill>
              </a:defRPr>
            </a:pPr>
            <a:endParaRPr lang="es-ES" sz="1600" dirty="0" smtClean="0">
              <a:solidFill>
                <a:srgbClr val="A50021"/>
              </a:solidFill>
            </a:endParaRPr>
          </a:p>
          <a:p>
            <a:pPr lvl="0" algn="ctr">
              <a:buSzTx/>
              <a:buNone/>
              <a:defRPr sz="1800">
                <a:solidFill>
                  <a:srgbClr val="000000"/>
                </a:solidFill>
              </a:defRPr>
            </a:pPr>
            <a:endParaRPr lang="es-ES" sz="1600" dirty="0" smtClean="0">
              <a:solidFill>
                <a:srgbClr val="A50021"/>
              </a:solidFill>
            </a:endParaRPr>
          </a:p>
          <a:p>
            <a:pPr lvl="0" algn="ctr">
              <a:buSzTx/>
              <a:buNone/>
              <a:defRPr sz="1800">
                <a:solidFill>
                  <a:srgbClr val="000000"/>
                </a:solidFill>
              </a:defRPr>
            </a:pPr>
            <a:endParaRPr lang="es-ES" sz="1600" dirty="0" smtClean="0">
              <a:solidFill>
                <a:srgbClr val="A50021"/>
              </a:solidFill>
            </a:endParaRPr>
          </a:p>
          <a:p>
            <a:pPr lvl="0" algn="ctr">
              <a:buSzTx/>
              <a:buNone/>
              <a:defRPr sz="1800">
                <a:solidFill>
                  <a:srgbClr val="000000"/>
                </a:solidFill>
              </a:defRPr>
            </a:pPr>
            <a:r>
              <a:rPr sz="1600" dirty="0" smtClean="0">
                <a:solidFill>
                  <a:srgbClr val="A50021"/>
                </a:solidFill>
              </a:rPr>
              <a:t>201</a:t>
            </a:r>
            <a:r>
              <a:rPr lang="es-ES" sz="1600" dirty="0" smtClean="0">
                <a:solidFill>
                  <a:srgbClr val="A50021"/>
                </a:solidFill>
              </a:rPr>
              <a:t>8</a:t>
            </a:r>
            <a:r>
              <a:rPr sz="1600" dirty="0" smtClean="0">
                <a:solidFill>
                  <a:srgbClr val="A50021"/>
                </a:solidFill>
              </a:rPr>
              <a:t>/201</a:t>
            </a:r>
            <a:r>
              <a:rPr lang="es-ES" sz="1600" dirty="0" smtClean="0">
                <a:solidFill>
                  <a:srgbClr val="A50021"/>
                </a:solidFill>
              </a:rPr>
              <a:t>9</a:t>
            </a:r>
            <a:endParaRPr sz="1600" dirty="0">
              <a:solidFill>
                <a:srgbClr val="A50021"/>
              </a:solidFill>
            </a:endParaRPr>
          </a:p>
        </p:txBody>
      </p:sp>
      <p:sp>
        <p:nvSpPr>
          <p:cNvPr id="122" name="Shape 122"/>
          <p:cNvSpPr/>
          <p:nvPr/>
        </p:nvSpPr>
        <p:spPr>
          <a:xfrm>
            <a:off x="1547664" y="2852936"/>
            <a:ext cx="6048672" cy="0"/>
          </a:xfrm>
          <a:prstGeom prst="line">
            <a:avLst/>
          </a:prstGeom>
          <a:ln>
            <a:solidFill/>
          </a:ln>
        </p:spPr>
        <p:txBody>
          <a:bodyPr lIns="0" tIns="0" rIns="0" bIns="0"/>
          <a:lstStyle/>
          <a:p>
            <a:pPr lvl="0"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83588"/>
              </p:ext>
            </p:extLst>
          </p:nvPr>
        </p:nvGraphicFramePr>
        <p:xfrm>
          <a:off x="611560" y="3179688"/>
          <a:ext cx="6096000" cy="1041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48000"/>
                <a:gridCol w="3048000"/>
              </a:tblGrid>
              <a:tr h="288032">
                <a:tc>
                  <a:txBody>
                    <a:bodyPr/>
                    <a:lstStyle/>
                    <a:p>
                      <a:pPr marL="0" marR="0" lvl="0" indent="0" algn="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/>
                      </a:pPr>
                      <a:r>
                        <a:rPr lang="es-ES" sz="1600" dirty="0" smtClean="0">
                          <a:solidFill>
                            <a:srgbClr val="A50021"/>
                          </a:solidFill>
                        </a:rPr>
                        <a:t>Autor: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1600" dirty="0" smtClean="0">
                          <a:solidFill>
                            <a:srgbClr val="A50021"/>
                          </a:solidFill>
                        </a:rPr>
                        <a:t>Francisco Javier Ortiz Bonilla</a:t>
                      </a:r>
                      <a:endParaRPr lang="es-ES" sz="16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40784">
                <a:tc>
                  <a:txBody>
                    <a:bodyPr/>
                    <a:lstStyle/>
                    <a:p>
                      <a:r>
                        <a:rPr lang="es-ES" sz="1600" dirty="0" smtClean="0">
                          <a:solidFill>
                            <a:srgbClr val="A50021"/>
                          </a:solidFill>
                        </a:rPr>
                        <a:t>Tutores:</a:t>
                      </a:r>
                      <a:endParaRPr lang="es-ES" sz="16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1600" dirty="0" smtClean="0">
                          <a:solidFill>
                            <a:srgbClr val="A50021"/>
                          </a:solidFill>
                        </a:rPr>
                        <a:t>Rubén Martín Clemente</a:t>
                      </a:r>
                      <a:endParaRPr lang="es-ES" sz="16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s-ES" sz="16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1600" dirty="0" smtClean="0">
                          <a:solidFill>
                            <a:srgbClr val="A50021"/>
                          </a:solidFill>
                        </a:rPr>
                        <a:t>Sergio Antonio Cruces Álvarez</a:t>
                      </a:r>
                      <a:endParaRPr lang="es-ES" sz="16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6" name="Shape 120"/>
          <p:cNvSpPr txBox="1">
            <a:spLocks/>
          </p:cNvSpPr>
          <p:nvPr/>
        </p:nvSpPr>
        <p:spPr>
          <a:xfrm>
            <a:off x="467544" y="152400"/>
            <a:ext cx="8640960" cy="468288"/>
          </a:xfrm>
          <a:prstGeom prst="rect">
            <a:avLst/>
          </a:prstGeom>
          <a:solidFill>
            <a:srgbClr val="FF9933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 defTabSz="449262">
              <a:defRPr sz="2400">
                <a:solidFill>
                  <a:srgbClr val="990000"/>
                </a:solidFill>
                <a:latin typeface="Arial Bold"/>
                <a:ea typeface="Arial Bold"/>
                <a:cs typeface="Arial Bold"/>
                <a:sym typeface="Arial Bold"/>
              </a:defRPr>
            </a:lvl1pPr>
            <a:lvl2pPr defTabSz="449262">
              <a:defRPr sz="2400">
                <a:solidFill>
                  <a:srgbClr val="990000"/>
                </a:solidFill>
                <a:latin typeface="Arial Bold"/>
                <a:ea typeface="Arial Bold"/>
                <a:cs typeface="Arial Bold"/>
                <a:sym typeface="Arial Bold"/>
              </a:defRPr>
            </a:lvl2pPr>
            <a:lvl3pPr defTabSz="449262">
              <a:defRPr sz="2400">
                <a:solidFill>
                  <a:srgbClr val="990000"/>
                </a:solidFill>
                <a:latin typeface="Arial Bold"/>
                <a:ea typeface="Arial Bold"/>
                <a:cs typeface="Arial Bold"/>
                <a:sym typeface="Arial Bold"/>
              </a:defRPr>
            </a:lvl3pPr>
            <a:lvl4pPr defTabSz="449262">
              <a:defRPr sz="2400">
                <a:solidFill>
                  <a:srgbClr val="990000"/>
                </a:solidFill>
                <a:latin typeface="Arial Bold"/>
                <a:ea typeface="Arial Bold"/>
                <a:cs typeface="Arial Bold"/>
                <a:sym typeface="Arial Bold"/>
              </a:defRPr>
            </a:lvl4pPr>
            <a:lvl5pPr defTabSz="449262">
              <a:defRPr sz="2400">
                <a:solidFill>
                  <a:srgbClr val="990000"/>
                </a:solidFill>
                <a:latin typeface="Arial Bold"/>
                <a:ea typeface="Arial Bold"/>
                <a:cs typeface="Arial Bold"/>
                <a:sym typeface="Arial Bold"/>
              </a:defRPr>
            </a:lvl5pPr>
            <a:lvl6pPr indent="457200" defTabSz="449262">
              <a:defRPr sz="2400">
                <a:solidFill>
                  <a:srgbClr val="990000"/>
                </a:solidFill>
                <a:latin typeface="Arial Bold"/>
                <a:ea typeface="Arial Bold"/>
                <a:cs typeface="Arial Bold"/>
                <a:sym typeface="Arial Bold"/>
              </a:defRPr>
            </a:lvl6pPr>
            <a:lvl7pPr indent="914400" defTabSz="449262">
              <a:defRPr sz="2400">
                <a:solidFill>
                  <a:srgbClr val="990000"/>
                </a:solidFill>
                <a:latin typeface="Arial Bold"/>
                <a:ea typeface="Arial Bold"/>
                <a:cs typeface="Arial Bold"/>
                <a:sym typeface="Arial Bold"/>
              </a:defRPr>
            </a:lvl7pPr>
            <a:lvl8pPr indent="1371600" defTabSz="449262">
              <a:defRPr sz="2400">
                <a:solidFill>
                  <a:srgbClr val="990000"/>
                </a:solidFill>
                <a:latin typeface="Arial Bold"/>
                <a:ea typeface="Arial Bold"/>
                <a:cs typeface="Arial Bold"/>
                <a:sym typeface="Arial Bold"/>
              </a:defRPr>
            </a:lvl8pPr>
            <a:lvl9pPr indent="1828800" defTabSz="449262">
              <a:defRPr sz="2400">
                <a:solidFill>
                  <a:srgbClr val="990000"/>
                </a:solidFill>
                <a:latin typeface="Arial Bold"/>
                <a:ea typeface="Arial Bold"/>
                <a:cs typeface="Arial Bold"/>
                <a:sym typeface="Arial Bold"/>
              </a:defRPr>
            </a:lvl9pPr>
          </a:lstStyle>
          <a:p>
            <a:pPr algn="ctr" defTabSz="269557">
              <a:defRPr sz="1800">
                <a:solidFill>
                  <a:srgbClr val="000000"/>
                </a:solidFill>
              </a:defRPr>
            </a:pPr>
            <a:endParaRPr lang="es-ES" sz="2100" b="1" cap="all" dirty="0"/>
          </a:p>
        </p:txBody>
      </p:sp>
      <p:pic>
        <p:nvPicPr>
          <p:cNvPr id="2050" name="Picture 2" descr="C:\Users\Javi\Dropbox\TFM\memoria\logo_dtsc.jpg"/>
          <p:cNvPicPr>
            <a:picLocks noChangeAspect="1" noChangeArrowheads="1"/>
          </p:cNvPicPr>
          <p:nvPr/>
        </p:nvPicPr>
        <p:blipFill>
          <a:blip r:embed="rId2" cstate="print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24622" y1="8395" x2="24622" y2="8395"/>
                        <a14:foregroundMark x1="31118" y1="4691" x2="31118" y2="4691"/>
                        <a14:foregroundMark x1="37160" y1="5432" x2="37160" y2="5432"/>
                        <a14:foregroundMark x1="37764" y1="14815" x2="37764" y2="14815"/>
                        <a14:foregroundMark x1="16163" y1="15062" x2="16163" y2="15062"/>
                        <a14:foregroundMark x1="21450" y1="27654" x2="21450" y2="27654"/>
                        <a14:foregroundMark x1="27795" y1="20741" x2="27795" y2="20247"/>
                        <a14:foregroundMark x1="32931" y1="17531" x2="32931" y2="17531"/>
                        <a14:foregroundMark x1="37311" y1="25926" x2="37311" y2="25926"/>
                        <a14:foregroundMark x1="32779" y1="29383" x2="32779" y2="29383"/>
                        <a14:foregroundMark x1="29758" y1="34815" x2="29305" y2="35802"/>
                        <a14:foregroundMark x1="12689" y1="30617" x2="12689" y2="30617"/>
                        <a14:foregroundMark x1="8157" y1="54321" x2="8157" y2="54321"/>
                        <a14:foregroundMark x1="17674" y1="40988" x2="17674" y2="40988"/>
                        <a14:foregroundMark x1="11631" y1="70123" x2="11631" y2="69136"/>
                        <a14:foregroundMark x1="18278" y1="57284" x2="18278" y2="57284"/>
                        <a14:foregroundMark x1="21903" y1="69136" x2="21903" y2="69136"/>
                        <a14:foregroundMark x1="25982" y1="48148" x2="25982" y2="48148"/>
                        <a14:foregroundMark x1="28248" y1="60988" x2="28248" y2="60988"/>
                        <a14:foregroundMark x1="31873" y1="67901" x2="31873" y2="67901"/>
                        <a14:foregroundMark x1="27946" y1="77284" x2="27946" y2="77284"/>
                        <a14:foregroundMark x1="16163" y1="82469" x2="16163" y2="82469"/>
                        <a14:foregroundMark x1="25982" y1="88889" x2="25982" y2="88889"/>
                        <a14:foregroundMark x1="29909" y1="92099" x2="29909" y2="92099"/>
                        <a14:foregroundMark x1="33082" y1="80988" x2="33082" y2="80988"/>
                        <a14:foregroundMark x1="37764" y1="70864" x2="37764" y2="70864"/>
                        <a14:foregroundMark x1="37613" y1="82469" x2="37613" y2="82469"/>
                        <a14:foregroundMark x1="37613" y1="93086" x2="37613" y2="93086"/>
                        <a14:foregroundMark x1="43958" y1="46667" x2="43958" y2="46667"/>
                        <a14:foregroundMark x1="80967" y1="49383" x2="80967" y2="49383"/>
                      </a14:backgroundRemoval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4149080"/>
            <a:ext cx="2118902" cy="1296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3871" y="5501283"/>
            <a:ext cx="3970337" cy="808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2800" b="1" dirty="0"/>
              <a:t>2</a:t>
            </a:r>
            <a:r>
              <a:rPr lang="es-ES" sz="2800" b="1" dirty="0" smtClean="0"/>
              <a:t>. </a:t>
            </a:r>
            <a:r>
              <a:rPr lang="es-ES" b="1" dirty="0" smtClean="0"/>
              <a:t>Base de datos utilizada: DEAP </a:t>
            </a:r>
            <a:r>
              <a:rPr lang="es-ES" b="1" dirty="0" err="1" smtClean="0"/>
              <a:t>dataset</a:t>
            </a:r>
            <a:endParaRPr lang="es-E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3528" y="1210816"/>
            <a:ext cx="7385992" cy="4810472"/>
          </a:xfrm>
        </p:spPr>
        <p:txBody>
          <a:bodyPr/>
          <a:lstStyle/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s-ES" sz="2200" dirty="0" smtClean="0"/>
              <a:t>32 participantes, 40 experimentos por participante.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endParaRPr lang="es-ES" sz="2200" dirty="0"/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endParaRPr lang="es-ES" sz="2200" dirty="0" smtClean="0"/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endParaRPr lang="es-ES" sz="2200" dirty="0"/>
          </a:p>
          <a:p>
            <a:pPr marL="0" indent="0">
              <a:lnSpc>
                <a:spcPct val="150000"/>
              </a:lnSpc>
              <a:buNone/>
            </a:pPr>
            <a:endParaRPr lang="es-ES" sz="1200" dirty="0" smtClean="0"/>
          </a:p>
          <a:p>
            <a:pPr marL="0" indent="0">
              <a:lnSpc>
                <a:spcPct val="150000"/>
              </a:lnSpc>
              <a:buNone/>
            </a:pPr>
            <a:endParaRPr lang="es-ES" sz="1200" dirty="0" smtClean="0"/>
          </a:p>
          <a:p>
            <a:pPr>
              <a:buFont typeface="Arial" pitchFamily="34" charset="0"/>
              <a:buChar char="•"/>
            </a:pPr>
            <a:r>
              <a:rPr lang="es-ES" sz="2200" dirty="0" smtClean="0"/>
              <a:t>Experimentos puntuados en términos de valencia y grado de excitación: escala continua de 1 a 9.</a:t>
            </a:r>
          </a:p>
          <a:p>
            <a:pPr>
              <a:buFont typeface="Arial" pitchFamily="34" charset="0"/>
              <a:buChar char="•"/>
            </a:pPr>
            <a:endParaRPr lang="es-ES" sz="400" dirty="0" smtClean="0"/>
          </a:p>
          <a:p>
            <a:pPr>
              <a:buFont typeface="Arial" pitchFamily="34" charset="0"/>
              <a:buChar char="•"/>
            </a:pPr>
            <a:r>
              <a:rPr lang="es-ES" sz="2200" dirty="0" smtClean="0"/>
              <a:t>Señales disponibles en formato </a:t>
            </a:r>
            <a:r>
              <a:rPr lang="es-ES" sz="2200" dirty="0" err="1" smtClean="0"/>
              <a:t>matlab</a:t>
            </a:r>
            <a:r>
              <a:rPr lang="es-ES" sz="2200" dirty="0" smtClean="0"/>
              <a:t> </a:t>
            </a:r>
            <a:r>
              <a:rPr lang="es-ES" sz="2200" dirty="0" err="1" smtClean="0"/>
              <a:t>preprocesadas</a:t>
            </a:r>
            <a:r>
              <a:rPr lang="es-ES" sz="2200" dirty="0" smtClean="0"/>
              <a:t>.</a:t>
            </a:r>
            <a:endParaRPr lang="es-ES" sz="2200" dirty="0"/>
          </a:p>
        </p:txBody>
      </p:sp>
      <p:pic>
        <p:nvPicPr>
          <p:cNvPr id="4099" name="Picture 3" descr="C:\Users\Javi\Dropbox\TFM\memoria\presentacion\basedatos\participante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306" y="1845064"/>
            <a:ext cx="3430494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:\Users\Javi\Dropbox\TFM\memoria\presentacion\basedatos\electrodos_usados.bmp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104" y="2241088"/>
            <a:ext cx="2107298" cy="19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 Placeholder 2"/>
          <p:cNvSpPr txBox="1">
            <a:spLocks/>
          </p:cNvSpPr>
          <p:nvPr/>
        </p:nvSpPr>
        <p:spPr>
          <a:xfrm>
            <a:off x="4725913" y="1844824"/>
            <a:ext cx="3816424" cy="4337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6799" tIns="46799" rIns="46799" bIns="46799"/>
          <a:lstStyle>
            <a:lvl1pPr marL="341313" indent="-341313" defTabSz="449262">
              <a:spcBef>
                <a:spcPts val="500"/>
              </a:spcBef>
              <a:buClr>
                <a:srgbClr val="FF9900"/>
              </a:buClr>
              <a:buSzPct val="150000"/>
              <a:buFont typeface="Helvetica"/>
              <a:buChar char=""/>
              <a:defRPr sz="2800">
                <a:solidFill>
                  <a:srgbClr val="00006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88723" indent="-331523" defTabSz="449262">
              <a:spcBef>
                <a:spcPts val="500"/>
              </a:spcBef>
              <a:buClr>
                <a:srgbClr val="FF9900"/>
              </a:buClr>
              <a:buSzPct val="100000"/>
              <a:buFont typeface="Helvetica"/>
              <a:buChar char=""/>
              <a:defRPr sz="2800">
                <a:solidFill>
                  <a:srgbClr val="00006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234439" indent="-320039" defTabSz="449262">
              <a:spcBef>
                <a:spcPts val="500"/>
              </a:spcBef>
              <a:buClr>
                <a:srgbClr val="FF9900"/>
              </a:buClr>
              <a:buSzPct val="100000"/>
              <a:buFont typeface="Helvetica"/>
              <a:buChar char=""/>
              <a:defRPr sz="2800">
                <a:solidFill>
                  <a:srgbClr val="000066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727200" indent="-355600" defTabSz="449262">
              <a:spcBef>
                <a:spcPts val="500"/>
              </a:spcBef>
              <a:buClr>
                <a:srgbClr val="FF9900"/>
              </a:buClr>
              <a:buSzPct val="100000"/>
              <a:buFont typeface="Helvetica"/>
              <a:buChar char="–"/>
              <a:defRPr sz="2800">
                <a:solidFill>
                  <a:srgbClr val="000066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184400" indent="-355600" defTabSz="449262">
              <a:spcBef>
                <a:spcPts val="500"/>
              </a:spcBef>
              <a:buClr>
                <a:srgbClr val="FF9900"/>
              </a:buClr>
              <a:buSzPct val="100000"/>
              <a:buFont typeface="Helvetica"/>
              <a:buChar char="»"/>
              <a:defRPr sz="2800">
                <a:solidFill>
                  <a:srgbClr val="000066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612571" indent="-326571" defTabSz="449262">
              <a:spcBef>
                <a:spcPts val="500"/>
              </a:spcBef>
              <a:buClr>
                <a:srgbClr val="FF9900"/>
              </a:buClr>
              <a:buSzPct val="100000"/>
              <a:buFont typeface="Helvetica"/>
              <a:buChar char="»"/>
              <a:defRPr sz="2000">
                <a:solidFill>
                  <a:srgbClr val="000066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069771" indent="-326571" defTabSz="449262">
              <a:spcBef>
                <a:spcPts val="500"/>
              </a:spcBef>
              <a:buClr>
                <a:srgbClr val="FF9900"/>
              </a:buClr>
              <a:buSzPct val="100000"/>
              <a:buFont typeface="Helvetica"/>
              <a:buChar char="»"/>
              <a:defRPr sz="2000">
                <a:solidFill>
                  <a:srgbClr val="000066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526971" indent="-326571" defTabSz="449262">
              <a:spcBef>
                <a:spcPts val="500"/>
              </a:spcBef>
              <a:buClr>
                <a:srgbClr val="FF9900"/>
              </a:buClr>
              <a:buSzPct val="100000"/>
              <a:buFont typeface="Helvetica"/>
              <a:buChar char="»"/>
              <a:defRPr sz="2000">
                <a:solidFill>
                  <a:srgbClr val="000066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984171" indent="-326571" defTabSz="449262">
              <a:spcBef>
                <a:spcPts val="500"/>
              </a:spcBef>
              <a:buClr>
                <a:srgbClr val="FF9900"/>
              </a:buClr>
              <a:buSzPct val="100000"/>
              <a:buFont typeface="Helvetica"/>
              <a:buChar char="»"/>
              <a:defRPr sz="2000">
                <a:solidFill>
                  <a:srgbClr val="00006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Font typeface="Arial" pitchFamily="34" charset="0"/>
              <a:buChar char="•"/>
            </a:pPr>
            <a:r>
              <a:rPr lang="es-ES" sz="2200" dirty="0" smtClean="0"/>
              <a:t>Utilizados 32 electrodos.</a:t>
            </a:r>
            <a:endParaRPr lang="es-ES" sz="2200" dirty="0"/>
          </a:p>
        </p:txBody>
      </p:sp>
    </p:spTree>
    <p:extLst>
      <p:ext uri="{BB962C8B-B14F-4D97-AF65-F5344CB8AC3E}">
        <p14:creationId xmlns:p14="http://schemas.microsoft.com/office/powerpoint/2010/main" val="311362539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3600" dirty="0">
                <a:latin typeface="Arial" pitchFamily="34" charset="0"/>
                <a:cs typeface="Arial" pitchFamily="34" charset="0"/>
              </a:rPr>
              <a:t>3</a:t>
            </a:r>
            <a:r>
              <a:rPr lang="es-ES" sz="2800" dirty="0" smtClean="0">
                <a:latin typeface="Arial" pitchFamily="34" charset="0"/>
                <a:cs typeface="Arial" pitchFamily="34" charset="0"/>
              </a:rPr>
              <a:t>. Técnicas utilizadas</a:t>
            </a:r>
            <a:endParaRPr lang="es-ES" sz="2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 Elección de características.</a:t>
            </a:r>
          </a:p>
          <a:p>
            <a:pPr>
              <a:buNone/>
            </a:pPr>
            <a:endParaRPr lang="es-ES" sz="800" dirty="0" smtClean="0"/>
          </a:p>
          <a:p>
            <a:r>
              <a:rPr lang="es-ES" dirty="0" smtClean="0"/>
              <a:t> Técnicas para la extracción de características.</a:t>
            </a:r>
          </a:p>
          <a:p>
            <a:endParaRPr lang="es-ES" sz="800" dirty="0"/>
          </a:p>
          <a:p>
            <a:r>
              <a:rPr lang="es-ES" dirty="0" smtClean="0"/>
              <a:t> Técnicas para la clasificación.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66862453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2800" b="1" dirty="0"/>
              <a:t>3</a:t>
            </a:r>
            <a:r>
              <a:rPr lang="es-ES" sz="2800" b="1" dirty="0" smtClean="0"/>
              <a:t>. </a:t>
            </a:r>
            <a:r>
              <a:rPr lang="es-ES" b="1" dirty="0" smtClean="0"/>
              <a:t>Técnicas utilizadas</a:t>
            </a:r>
            <a:endParaRPr lang="es-E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9512" y="1124744"/>
            <a:ext cx="8640960" cy="2232248"/>
          </a:xfrm>
        </p:spPr>
        <p:txBody>
          <a:bodyPr/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s-ES" sz="2400" dirty="0" smtClean="0"/>
              <a:t>Elección de características</a:t>
            </a:r>
          </a:p>
          <a:p>
            <a:pPr lvl="1">
              <a:lnSpc>
                <a:spcPct val="150000"/>
              </a:lnSpc>
              <a:buFont typeface="Arial" pitchFamily="34" charset="0"/>
              <a:buChar char="•"/>
            </a:pPr>
            <a:r>
              <a:rPr lang="es-ES" sz="2200" dirty="0" smtClean="0"/>
              <a:t>Dos </a:t>
            </a:r>
            <a:r>
              <a:rPr lang="es-ES" sz="2200" dirty="0"/>
              <a:t>problemas de clasificación binaria: valencia y excitación</a:t>
            </a:r>
            <a:r>
              <a:rPr lang="es-ES" sz="2200" dirty="0" smtClean="0"/>
              <a:t>.</a:t>
            </a:r>
          </a:p>
          <a:p>
            <a:pPr lvl="1">
              <a:lnSpc>
                <a:spcPct val="150000"/>
              </a:lnSpc>
              <a:buFont typeface="Arial" pitchFamily="34" charset="0"/>
              <a:buChar char="•"/>
            </a:pPr>
            <a:r>
              <a:rPr lang="es-ES" sz="2200" dirty="0" smtClean="0"/>
              <a:t>Extraídos 3 conjuntos de características para cada caso.</a:t>
            </a:r>
          </a:p>
          <a:p>
            <a:pPr marL="457200" lvl="1" indent="0">
              <a:lnSpc>
                <a:spcPct val="150000"/>
              </a:lnSpc>
              <a:buNone/>
            </a:pPr>
            <a:endParaRPr lang="es-ES" sz="2200" dirty="0"/>
          </a:p>
          <a:p>
            <a:pPr lvl="1">
              <a:lnSpc>
                <a:spcPct val="150000"/>
              </a:lnSpc>
              <a:buFont typeface="Arial" pitchFamily="34" charset="0"/>
              <a:buChar char="•"/>
            </a:pPr>
            <a:endParaRPr lang="es-ES" sz="2400" dirty="0" smtClean="0"/>
          </a:p>
          <a:p>
            <a:pPr marL="1326954" lvl="3" indent="0">
              <a:lnSpc>
                <a:spcPct val="150000"/>
              </a:lnSpc>
              <a:buNone/>
            </a:pPr>
            <a:endParaRPr lang="es-ES" sz="300" dirty="0" smtClean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5150881"/>
              </p:ext>
            </p:extLst>
          </p:nvPr>
        </p:nvGraphicFramePr>
        <p:xfrm>
          <a:off x="1331640" y="2996952"/>
          <a:ext cx="6624736" cy="3322926"/>
        </p:xfrm>
        <a:graphic>
          <a:graphicData uri="http://schemas.openxmlformats.org/drawingml/2006/table">
            <a:tbl>
              <a:tblPr firstRow="1" firstCol="1" bandRow="1"/>
              <a:tblGrid>
                <a:gridCol w="1040130"/>
                <a:gridCol w="739458"/>
                <a:gridCol w="1420813"/>
                <a:gridCol w="3424335"/>
              </a:tblGrid>
              <a:tr h="360042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200" b="1" spc="-20" dirty="0">
                          <a:effectLst/>
                          <a:latin typeface="Calibri" pitchFamily="34" charset="0"/>
                          <a:ea typeface="Calibri"/>
                          <a:cs typeface="Calibri" pitchFamily="34" charset="0"/>
                        </a:rPr>
                        <a:t>Nº conjunto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200" b="1" spc="-20" dirty="0">
                          <a:effectLst/>
                          <a:latin typeface="Calibri" pitchFamily="34" charset="0"/>
                          <a:ea typeface="Calibri"/>
                          <a:cs typeface="Calibri" pitchFamily="34" charset="0"/>
                        </a:rPr>
                        <a:t>Tipo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200" b="1" spc="-20" dirty="0">
                          <a:effectLst/>
                          <a:latin typeface="Calibri" pitchFamily="34" charset="0"/>
                          <a:ea typeface="Calibri"/>
                          <a:cs typeface="Calibri" pitchFamily="34" charset="0"/>
                        </a:rPr>
                        <a:t>Nº características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200" b="1" spc="-20" dirty="0">
                          <a:effectLst/>
                          <a:latin typeface="Calibri" pitchFamily="34" charset="0"/>
                          <a:ea typeface="Calibri"/>
                          <a:cs typeface="Calibri" pitchFamily="34" charset="0"/>
                        </a:rPr>
                        <a:t>Descripción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576062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endParaRPr lang="es-ES" sz="200" spc="-20" smtClean="0">
                        <a:effectLst/>
                        <a:latin typeface="Calibri" pitchFamily="34" charset="0"/>
                        <a:ea typeface="Calibri"/>
                        <a:cs typeface="Calibri" pitchFamily="34" charset="0"/>
                      </a:endParaRPr>
                    </a:p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100" spc="-20" smtClean="0">
                          <a:effectLst/>
                          <a:latin typeface="Calibri" pitchFamily="34" charset="0"/>
                          <a:ea typeface="Calibri"/>
                          <a:cs typeface="Calibri" pitchFamily="34" charset="0"/>
                        </a:rPr>
                        <a:t>1</a:t>
                      </a:r>
                      <a:endParaRPr lang="es-ES" sz="1100" spc="-20" dirty="0">
                        <a:effectLst/>
                        <a:latin typeface="Calibri" pitchFamily="34" charset="0"/>
                        <a:ea typeface="Calibri"/>
                        <a:cs typeface="Calibri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endParaRPr lang="es-ES" sz="100" spc="-20" smtClean="0">
                        <a:effectLst/>
                        <a:latin typeface="Calibri" pitchFamily="34" charset="0"/>
                        <a:ea typeface="Calibri"/>
                        <a:cs typeface="Calibri" pitchFamily="34" charset="0"/>
                      </a:endParaRPr>
                    </a:p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100" spc="-20" smtClean="0">
                          <a:effectLst/>
                          <a:latin typeface="Calibri" pitchFamily="34" charset="0"/>
                          <a:ea typeface="Calibri"/>
                          <a:cs typeface="Calibri" pitchFamily="34" charset="0"/>
                        </a:rPr>
                        <a:t>Valencia</a:t>
                      </a:r>
                      <a:endParaRPr lang="es-ES" sz="1100" spc="-20">
                        <a:effectLst/>
                        <a:latin typeface="Calibri" pitchFamily="34" charset="0"/>
                        <a:ea typeface="Calibri"/>
                        <a:cs typeface="Calibri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endParaRPr lang="es-ES" sz="100" spc="-20" dirty="0" smtClean="0">
                        <a:effectLst/>
                        <a:latin typeface="Calibri" pitchFamily="34" charset="0"/>
                        <a:ea typeface="Calibri"/>
                        <a:cs typeface="Calibri" pitchFamily="34" charset="0"/>
                      </a:endParaRPr>
                    </a:p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100" spc="-20" dirty="0" smtClean="0">
                          <a:effectLst/>
                          <a:latin typeface="Calibri" pitchFamily="34" charset="0"/>
                          <a:ea typeface="Calibri"/>
                          <a:cs typeface="Calibri" pitchFamily="34" charset="0"/>
                        </a:rPr>
                        <a:t>230</a:t>
                      </a:r>
                      <a:endParaRPr lang="es-ES" sz="1100" spc="-20" dirty="0">
                        <a:effectLst/>
                        <a:latin typeface="Calibri" pitchFamily="34" charset="0"/>
                        <a:ea typeface="Calibri"/>
                        <a:cs typeface="Calibri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100" spc="-20" dirty="0" smtClean="0">
                          <a:effectLst/>
                          <a:latin typeface="Calibri" pitchFamily="34" charset="0"/>
                          <a:ea typeface="Calibri"/>
                          <a:cs typeface="Calibri" pitchFamily="34" charset="0"/>
                        </a:rPr>
                        <a:t>Potencias </a:t>
                      </a:r>
                      <a:r>
                        <a:rPr lang="es-ES" sz="1100" spc="-20" dirty="0">
                          <a:effectLst/>
                          <a:latin typeface="Calibri" pitchFamily="34" charset="0"/>
                          <a:ea typeface="Calibri"/>
                          <a:cs typeface="Calibri" pitchFamily="34" charset="0"/>
                        </a:rPr>
                        <a:t>en cada banda para todos los electrodos y asimetría de potencia en cada banda entre pares de electrodos simétricos.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5F1"/>
                    </a:solidFill>
                  </a:tcPr>
                </a:tc>
              </a:tr>
              <a:tr h="432048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5581015" algn="l"/>
                        </a:tabLst>
                      </a:pPr>
                      <a:endParaRPr lang="es-ES" sz="200" spc="-20" dirty="0" smtClean="0">
                        <a:effectLst/>
                        <a:latin typeface="Calibri" pitchFamily="34" charset="0"/>
                        <a:ea typeface="Calibri"/>
                        <a:cs typeface="Calibri" pitchFamily="34" charset="0"/>
                      </a:endParaRPr>
                    </a:p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100" spc="-20" dirty="0" smtClean="0">
                          <a:effectLst/>
                          <a:latin typeface="Calibri" pitchFamily="34" charset="0"/>
                          <a:ea typeface="Calibri"/>
                          <a:cs typeface="Calibri" pitchFamily="34" charset="0"/>
                        </a:rPr>
                        <a:t>2</a:t>
                      </a:r>
                      <a:endParaRPr lang="es-ES" sz="1100" spc="-20" dirty="0">
                        <a:effectLst/>
                        <a:latin typeface="Calibri" pitchFamily="34" charset="0"/>
                        <a:ea typeface="Calibri"/>
                        <a:cs typeface="Calibri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5581015" algn="l"/>
                        </a:tabLst>
                      </a:pPr>
                      <a:endParaRPr lang="es-ES" sz="200" spc="-20" dirty="0" smtClean="0">
                        <a:effectLst/>
                        <a:latin typeface="Calibri" pitchFamily="34" charset="0"/>
                        <a:ea typeface="Calibri"/>
                        <a:cs typeface="Calibri" pitchFamily="34" charset="0"/>
                      </a:endParaRPr>
                    </a:p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100" spc="-20" dirty="0" smtClean="0">
                          <a:effectLst/>
                          <a:latin typeface="Calibri" pitchFamily="34" charset="0"/>
                          <a:ea typeface="Calibri"/>
                          <a:cs typeface="Calibri" pitchFamily="34" charset="0"/>
                        </a:rPr>
                        <a:t>Valencia</a:t>
                      </a:r>
                      <a:endParaRPr lang="es-ES" sz="1100" spc="-20" dirty="0">
                        <a:effectLst/>
                        <a:latin typeface="Calibri" pitchFamily="34" charset="0"/>
                        <a:ea typeface="Calibri"/>
                        <a:cs typeface="Calibri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5581015" algn="l"/>
                        </a:tabLst>
                      </a:pPr>
                      <a:endParaRPr lang="es-ES" sz="200" spc="-20" dirty="0" smtClean="0">
                        <a:effectLst/>
                        <a:latin typeface="Calibri" pitchFamily="34" charset="0"/>
                        <a:ea typeface="Calibri"/>
                        <a:cs typeface="Calibri" pitchFamily="34" charset="0"/>
                      </a:endParaRPr>
                    </a:p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100" spc="-20" dirty="0" smtClean="0">
                          <a:effectLst/>
                          <a:latin typeface="Calibri" pitchFamily="34" charset="0"/>
                          <a:ea typeface="Calibri"/>
                          <a:cs typeface="Calibri" pitchFamily="34" charset="0"/>
                        </a:rPr>
                        <a:t>10</a:t>
                      </a:r>
                      <a:endParaRPr lang="es-ES" sz="1100" spc="-20" dirty="0">
                        <a:effectLst/>
                        <a:latin typeface="Calibri" pitchFamily="34" charset="0"/>
                        <a:ea typeface="Calibri"/>
                        <a:cs typeface="Calibri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100" spc="-20" dirty="0">
                          <a:effectLst/>
                          <a:latin typeface="Calibri" pitchFamily="34" charset="0"/>
                          <a:ea typeface="Calibri"/>
                          <a:cs typeface="Calibri" pitchFamily="34" charset="0"/>
                        </a:rPr>
                        <a:t>Características </a:t>
                      </a:r>
                      <a:r>
                        <a:rPr lang="es-ES" sz="1100" spc="-20" dirty="0" smtClean="0">
                          <a:effectLst/>
                          <a:latin typeface="Calibri" pitchFamily="34" charset="0"/>
                          <a:ea typeface="Calibri"/>
                          <a:cs typeface="Calibri" pitchFamily="34" charset="0"/>
                        </a:rPr>
                        <a:t>utilizadas en la tesis de </a:t>
                      </a:r>
                      <a:r>
                        <a:rPr lang="es-ES" sz="1100" spc="-20" dirty="0" err="1" smtClean="0">
                          <a:effectLst/>
                          <a:latin typeface="Calibri" pitchFamily="34" charset="0"/>
                          <a:ea typeface="Calibri"/>
                          <a:cs typeface="Calibri" pitchFamily="34" charset="0"/>
                        </a:rPr>
                        <a:t>Erim</a:t>
                      </a:r>
                      <a:r>
                        <a:rPr lang="es-ES" sz="1100" spc="-20" dirty="0" smtClean="0">
                          <a:effectLst/>
                          <a:latin typeface="Calibri" pitchFamily="34" charset="0"/>
                          <a:ea typeface="Calibri"/>
                          <a:cs typeface="Calibri" pitchFamily="34" charset="0"/>
                        </a:rPr>
                        <a:t> </a:t>
                      </a:r>
                      <a:r>
                        <a:rPr lang="es-ES" sz="1100" spc="-20" dirty="0" err="1" smtClean="0">
                          <a:effectLst/>
                          <a:latin typeface="Calibri" pitchFamily="34" charset="0"/>
                          <a:ea typeface="Calibri"/>
                          <a:cs typeface="Calibri" pitchFamily="34" charset="0"/>
                        </a:rPr>
                        <a:t>Yurci</a:t>
                      </a:r>
                      <a:r>
                        <a:rPr lang="es-ES" sz="1100" spc="-20" dirty="0" smtClean="0">
                          <a:effectLst/>
                          <a:latin typeface="Calibri" pitchFamily="34" charset="0"/>
                          <a:ea typeface="Calibri"/>
                          <a:cs typeface="Calibri" pitchFamily="34" charset="0"/>
                        </a:rPr>
                        <a:t> </a:t>
                      </a:r>
                      <a:r>
                        <a:rPr lang="es-ES" sz="1100" spc="-20" dirty="0">
                          <a:effectLst/>
                          <a:latin typeface="Calibri" pitchFamily="34" charset="0"/>
                          <a:ea typeface="Calibri"/>
                          <a:cs typeface="Calibri" pitchFamily="34" charset="0"/>
                        </a:rPr>
                        <a:t>para clasificación de valencia.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5F1"/>
                    </a:solidFill>
                  </a:tcPr>
                </a:tc>
              </a:tr>
              <a:tr h="432048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5581015" algn="l"/>
                        </a:tabLst>
                      </a:pPr>
                      <a:endParaRPr lang="es-ES" sz="200" spc="-20" dirty="0" smtClean="0">
                        <a:effectLst/>
                        <a:latin typeface="Calibri" pitchFamily="34" charset="0"/>
                        <a:ea typeface="Calibri"/>
                        <a:cs typeface="Calibri" pitchFamily="34" charset="0"/>
                      </a:endParaRPr>
                    </a:p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100" spc="-20" dirty="0" smtClean="0">
                          <a:effectLst/>
                          <a:latin typeface="Calibri" pitchFamily="34" charset="0"/>
                          <a:ea typeface="Calibri"/>
                          <a:cs typeface="Calibri" pitchFamily="34" charset="0"/>
                        </a:rPr>
                        <a:t>3</a:t>
                      </a:r>
                      <a:endParaRPr lang="es-ES" sz="1100" spc="-20" dirty="0">
                        <a:effectLst/>
                        <a:latin typeface="Calibri" pitchFamily="34" charset="0"/>
                        <a:ea typeface="Calibri"/>
                        <a:cs typeface="Calibri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5581015" algn="l"/>
                        </a:tabLst>
                      </a:pPr>
                      <a:endParaRPr lang="es-ES" sz="200" spc="-20" dirty="0" smtClean="0">
                        <a:effectLst/>
                        <a:latin typeface="Calibri" pitchFamily="34" charset="0"/>
                        <a:ea typeface="Calibri"/>
                        <a:cs typeface="Calibri" pitchFamily="34" charset="0"/>
                      </a:endParaRPr>
                    </a:p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100" spc="-20" dirty="0" smtClean="0">
                          <a:effectLst/>
                          <a:latin typeface="Calibri" pitchFamily="34" charset="0"/>
                          <a:ea typeface="Calibri"/>
                          <a:cs typeface="Calibri" pitchFamily="34" charset="0"/>
                        </a:rPr>
                        <a:t>Valencia</a:t>
                      </a:r>
                      <a:endParaRPr lang="es-ES" sz="1100" spc="-20" dirty="0">
                        <a:effectLst/>
                        <a:latin typeface="Calibri" pitchFamily="34" charset="0"/>
                        <a:ea typeface="Calibri"/>
                        <a:cs typeface="Calibri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5581015" algn="l"/>
                        </a:tabLst>
                      </a:pPr>
                      <a:endParaRPr lang="es-ES" sz="200" spc="-20" dirty="0" smtClean="0">
                        <a:effectLst/>
                        <a:latin typeface="Calibri" pitchFamily="34" charset="0"/>
                        <a:ea typeface="Calibri"/>
                        <a:cs typeface="Calibri" pitchFamily="34" charset="0"/>
                      </a:endParaRPr>
                    </a:p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100" spc="-20" dirty="0" smtClean="0">
                          <a:effectLst/>
                          <a:latin typeface="Calibri" pitchFamily="34" charset="0"/>
                          <a:ea typeface="Calibri"/>
                          <a:cs typeface="Calibri" pitchFamily="34" charset="0"/>
                        </a:rPr>
                        <a:t>24</a:t>
                      </a:r>
                      <a:endParaRPr lang="es-ES" sz="1100" spc="-20" dirty="0">
                        <a:effectLst/>
                        <a:latin typeface="Calibri" pitchFamily="34" charset="0"/>
                        <a:ea typeface="Calibri"/>
                        <a:cs typeface="Calibri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100" spc="-20" dirty="0">
                          <a:effectLst/>
                          <a:latin typeface="Calibri" pitchFamily="34" charset="0"/>
                          <a:ea typeface="Calibri"/>
                          <a:cs typeface="Calibri" pitchFamily="34" charset="0"/>
                        </a:rPr>
                        <a:t>Potencias en las bandas y electrodos que muestran una mayor correlación con la </a:t>
                      </a:r>
                      <a:r>
                        <a:rPr lang="es-ES" sz="1100" spc="-20" dirty="0" smtClean="0">
                          <a:effectLst/>
                          <a:latin typeface="Calibri" pitchFamily="34" charset="0"/>
                          <a:ea typeface="Calibri"/>
                          <a:cs typeface="Calibri" pitchFamily="34" charset="0"/>
                        </a:rPr>
                        <a:t>valencia.</a:t>
                      </a:r>
                      <a:endParaRPr lang="es-ES" sz="1100" spc="-20" dirty="0">
                        <a:effectLst/>
                        <a:latin typeface="Calibri" pitchFamily="34" charset="0"/>
                        <a:ea typeface="Calibri"/>
                        <a:cs typeface="Calibri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5F1"/>
                    </a:solidFill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endParaRPr lang="es-ES" sz="200" spc="-20" dirty="0" smtClean="0">
                        <a:effectLst/>
                        <a:latin typeface="Calibri" pitchFamily="34" charset="0"/>
                        <a:ea typeface="Calibri"/>
                        <a:cs typeface="Calibri" pitchFamily="34" charset="0"/>
                      </a:endParaRPr>
                    </a:p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100" spc="-20" dirty="0" smtClean="0">
                          <a:effectLst/>
                          <a:latin typeface="Calibri" pitchFamily="34" charset="0"/>
                          <a:ea typeface="Calibri"/>
                          <a:cs typeface="Calibri" pitchFamily="34" charset="0"/>
                        </a:rPr>
                        <a:t>4</a:t>
                      </a:r>
                      <a:endParaRPr lang="es-ES" sz="1100" spc="-20" dirty="0">
                        <a:effectLst/>
                        <a:latin typeface="Calibri" pitchFamily="34" charset="0"/>
                        <a:ea typeface="Calibri"/>
                        <a:cs typeface="Calibri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endParaRPr lang="es-ES" sz="100" spc="-20" dirty="0" smtClean="0">
                        <a:effectLst/>
                        <a:latin typeface="Calibri" pitchFamily="34" charset="0"/>
                        <a:ea typeface="Calibri"/>
                        <a:cs typeface="Calibri" pitchFamily="34" charset="0"/>
                      </a:endParaRPr>
                    </a:p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100" spc="-20" dirty="0" smtClean="0">
                          <a:effectLst/>
                          <a:latin typeface="Calibri" pitchFamily="34" charset="0"/>
                          <a:ea typeface="Calibri"/>
                          <a:cs typeface="Calibri" pitchFamily="34" charset="0"/>
                        </a:rPr>
                        <a:t>Excitación</a:t>
                      </a:r>
                      <a:endParaRPr lang="es-ES" sz="1100" spc="-20" dirty="0">
                        <a:effectLst/>
                        <a:latin typeface="Calibri" pitchFamily="34" charset="0"/>
                        <a:ea typeface="Calibri"/>
                        <a:cs typeface="Calibri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endParaRPr lang="es-ES" sz="100" spc="-20" dirty="0" smtClean="0">
                        <a:effectLst/>
                        <a:latin typeface="Calibri" pitchFamily="34" charset="0"/>
                        <a:ea typeface="Calibri"/>
                        <a:cs typeface="Calibri" pitchFamily="34" charset="0"/>
                      </a:endParaRPr>
                    </a:p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100" spc="-20" dirty="0" smtClean="0">
                          <a:effectLst/>
                          <a:latin typeface="Calibri" pitchFamily="34" charset="0"/>
                          <a:ea typeface="Calibri"/>
                          <a:cs typeface="Calibri" pitchFamily="34" charset="0"/>
                        </a:rPr>
                        <a:t>230</a:t>
                      </a:r>
                      <a:endParaRPr lang="es-ES" sz="1100" spc="-20" dirty="0">
                        <a:effectLst/>
                        <a:latin typeface="Calibri" pitchFamily="34" charset="0"/>
                        <a:ea typeface="Calibri"/>
                        <a:cs typeface="Calibri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100" spc="-20" dirty="0" smtClean="0">
                          <a:effectLst/>
                          <a:latin typeface="Calibri" pitchFamily="34" charset="0"/>
                          <a:ea typeface="Calibri"/>
                          <a:cs typeface="Calibri" pitchFamily="34" charset="0"/>
                        </a:rPr>
                        <a:t>Potencias en cada banda para todos los electrodos y asimetría de potencia en cada banda entre pares de electrodos simétricos.</a:t>
                      </a:r>
                      <a:endParaRPr lang="es-ES" sz="1100" spc="-20" dirty="0">
                        <a:effectLst/>
                        <a:latin typeface="Calibri" pitchFamily="34" charset="0"/>
                        <a:ea typeface="Calibri"/>
                        <a:cs typeface="Calibri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</a:tr>
              <a:tr h="432048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5581015" algn="l"/>
                        </a:tabLst>
                      </a:pPr>
                      <a:endParaRPr lang="es-ES" sz="200" spc="-20" dirty="0" smtClean="0">
                        <a:effectLst/>
                        <a:latin typeface="Calibri" pitchFamily="34" charset="0"/>
                        <a:ea typeface="Calibri"/>
                        <a:cs typeface="Calibri" pitchFamily="34" charset="0"/>
                      </a:endParaRPr>
                    </a:p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100" spc="-20" dirty="0" smtClean="0">
                          <a:effectLst/>
                          <a:latin typeface="Calibri" pitchFamily="34" charset="0"/>
                          <a:ea typeface="Calibri"/>
                          <a:cs typeface="Calibri" pitchFamily="34" charset="0"/>
                        </a:rPr>
                        <a:t>5</a:t>
                      </a:r>
                      <a:endParaRPr lang="es-ES" sz="1100" spc="-20" dirty="0">
                        <a:effectLst/>
                        <a:latin typeface="Calibri" pitchFamily="34" charset="0"/>
                        <a:ea typeface="Calibri"/>
                        <a:cs typeface="Calibri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5581015" algn="l"/>
                        </a:tabLst>
                      </a:pPr>
                      <a:endParaRPr lang="es-ES" sz="200" spc="-20" dirty="0" smtClean="0">
                        <a:effectLst/>
                        <a:latin typeface="Calibri" pitchFamily="34" charset="0"/>
                        <a:ea typeface="Calibri"/>
                        <a:cs typeface="Calibri" pitchFamily="34" charset="0"/>
                      </a:endParaRPr>
                    </a:p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100" spc="-20" dirty="0" smtClean="0">
                          <a:effectLst/>
                          <a:latin typeface="Calibri" pitchFamily="34" charset="0"/>
                          <a:ea typeface="Calibri"/>
                          <a:cs typeface="Calibri" pitchFamily="34" charset="0"/>
                        </a:rPr>
                        <a:t>Excitación</a:t>
                      </a:r>
                      <a:endParaRPr lang="es-ES" sz="1100" spc="-20" dirty="0">
                        <a:effectLst/>
                        <a:latin typeface="Calibri" pitchFamily="34" charset="0"/>
                        <a:ea typeface="Calibri"/>
                        <a:cs typeface="Calibri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5581015" algn="l"/>
                        </a:tabLst>
                      </a:pPr>
                      <a:endParaRPr lang="es-ES" sz="200" spc="-20" dirty="0" smtClean="0">
                        <a:effectLst/>
                        <a:latin typeface="Calibri" pitchFamily="34" charset="0"/>
                        <a:ea typeface="Calibri"/>
                        <a:cs typeface="Calibri" pitchFamily="34" charset="0"/>
                      </a:endParaRPr>
                    </a:p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100" spc="-20" dirty="0" smtClean="0">
                          <a:effectLst/>
                          <a:latin typeface="Calibri" pitchFamily="34" charset="0"/>
                          <a:ea typeface="Calibri"/>
                          <a:cs typeface="Calibri" pitchFamily="34" charset="0"/>
                        </a:rPr>
                        <a:t>17</a:t>
                      </a:r>
                      <a:endParaRPr lang="es-ES" sz="1100" spc="-20" dirty="0">
                        <a:effectLst/>
                        <a:latin typeface="Calibri" pitchFamily="34" charset="0"/>
                        <a:ea typeface="Calibri"/>
                        <a:cs typeface="Calibri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100" spc="-20" dirty="0" smtClean="0">
                          <a:effectLst/>
                          <a:latin typeface="Calibri" pitchFamily="34" charset="0"/>
                          <a:ea typeface="Calibri"/>
                          <a:cs typeface="Calibri" pitchFamily="34" charset="0"/>
                        </a:rPr>
                        <a:t>Características utilizadas en la tesis de </a:t>
                      </a:r>
                      <a:r>
                        <a:rPr lang="es-ES" sz="1100" spc="-20" dirty="0" err="1" smtClean="0">
                          <a:effectLst/>
                          <a:latin typeface="Calibri" pitchFamily="34" charset="0"/>
                          <a:ea typeface="Calibri"/>
                          <a:cs typeface="Calibri" pitchFamily="34" charset="0"/>
                        </a:rPr>
                        <a:t>Erim</a:t>
                      </a:r>
                      <a:r>
                        <a:rPr lang="es-ES" sz="1100" spc="-20" dirty="0" smtClean="0">
                          <a:effectLst/>
                          <a:latin typeface="Calibri" pitchFamily="34" charset="0"/>
                          <a:ea typeface="Calibri"/>
                          <a:cs typeface="Calibri" pitchFamily="34" charset="0"/>
                        </a:rPr>
                        <a:t> </a:t>
                      </a:r>
                      <a:r>
                        <a:rPr lang="es-ES" sz="1100" spc="-20" dirty="0" err="1" smtClean="0">
                          <a:effectLst/>
                          <a:latin typeface="Calibri" pitchFamily="34" charset="0"/>
                          <a:ea typeface="Calibri"/>
                          <a:cs typeface="Calibri" pitchFamily="34" charset="0"/>
                        </a:rPr>
                        <a:t>Yurci</a:t>
                      </a:r>
                      <a:r>
                        <a:rPr lang="es-ES" sz="1100" spc="-20" dirty="0" smtClean="0">
                          <a:effectLst/>
                          <a:latin typeface="Calibri" pitchFamily="34" charset="0"/>
                          <a:ea typeface="Calibri"/>
                          <a:cs typeface="Calibri" pitchFamily="34" charset="0"/>
                        </a:rPr>
                        <a:t> para clasificación del grado de excitación.</a:t>
                      </a:r>
                      <a:endParaRPr lang="es-ES" sz="1100" spc="-20" dirty="0">
                        <a:effectLst/>
                        <a:latin typeface="Calibri" pitchFamily="34" charset="0"/>
                        <a:ea typeface="Calibri"/>
                        <a:cs typeface="Calibri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</a:tr>
              <a:tr h="514614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endParaRPr lang="es-ES" sz="200" spc="-20" dirty="0" smtClean="0">
                        <a:effectLst/>
                        <a:latin typeface="Calibri" pitchFamily="34" charset="0"/>
                        <a:ea typeface="Calibri"/>
                        <a:cs typeface="Calibri" pitchFamily="34" charset="0"/>
                      </a:endParaRPr>
                    </a:p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100" spc="-20" dirty="0" smtClean="0">
                          <a:effectLst/>
                          <a:latin typeface="Calibri" pitchFamily="34" charset="0"/>
                          <a:ea typeface="Calibri"/>
                          <a:cs typeface="Calibri" pitchFamily="34" charset="0"/>
                        </a:rPr>
                        <a:t>6</a:t>
                      </a:r>
                      <a:endParaRPr lang="es-ES" sz="1100" spc="-20" dirty="0">
                        <a:effectLst/>
                        <a:latin typeface="Calibri" pitchFamily="34" charset="0"/>
                        <a:ea typeface="Calibri"/>
                        <a:cs typeface="Calibri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5581015" algn="l"/>
                        </a:tabLst>
                      </a:pPr>
                      <a:endParaRPr lang="es-ES" sz="500" spc="-20" dirty="0" smtClean="0">
                        <a:effectLst/>
                        <a:latin typeface="Calibri" pitchFamily="34" charset="0"/>
                        <a:ea typeface="Calibri"/>
                        <a:cs typeface="Calibri" pitchFamily="34" charset="0"/>
                      </a:endParaRPr>
                    </a:p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100" spc="-20" dirty="0" smtClean="0">
                          <a:effectLst/>
                          <a:latin typeface="Calibri" pitchFamily="34" charset="0"/>
                          <a:ea typeface="Calibri"/>
                          <a:cs typeface="Calibri" pitchFamily="34" charset="0"/>
                        </a:rPr>
                        <a:t>Excitación</a:t>
                      </a:r>
                      <a:endParaRPr lang="es-ES" sz="1100" spc="-20" dirty="0">
                        <a:effectLst/>
                        <a:latin typeface="Calibri" pitchFamily="34" charset="0"/>
                        <a:ea typeface="Calibri"/>
                        <a:cs typeface="Calibri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5581015" algn="l"/>
                        </a:tabLst>
                      </a:pPr>
                      <a:endParaRPr lang="es-ES" sz="500" spc="-20" dirty="0" smtClean="0">
                        <a:effectLst/>
                        <a:latin typeface="Calibri" pitchFamily="34" charset="0"/>
                        <a:ea typeface="Calibri"/>
                        <a:cs typeface="Calibri" pitchFamily="34" charset="0"/>
                      </a:endParaRPr>
                    </a:p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100" spc="-20" dirty="0" smtClean="0">
                          <a:effectLst/>
                          <a:latin typeface="Calibri" pitchFamily="34" charset="0"/>
                          <a:ea typeface="Calibri"/>
                          <a:cs typeface="Calibri" pitchFamily="34" charset="0"/>
                        </a:rPr>
                        <a:t>17</a:t>
                      </a:r>
                      <a:endParaRPr lang="es-ES" sz="1100" spc="-20" dirty="0">
                        <a:effectLst/>
                        <a:latin typeface="Calibri" pitchFamily="34" charset="0"/>
                        <a:ea typeface="Calibri"/>
                        <a:cs typeface="Calibri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100" spc="-20" dirty="0" smtClean="0">
                          <a:effectLst/>
                          <a:latin typeface="Calibri" pitchFamily="34" charset="0"/>
                          <a:ea typeface="Calibri"/>
                          <a:cs typeface="Calibri" pitchFamily="34" charset="0"/>
                        </a:rPr>
                        <a:t>Potencias en las bandas y electrodos que muestran una mayor correlación con el grado de excitación.</a:t>
                      </a:r>
                      <a:endParaRPr lang="es-ES" sz="1100" spc="-20" dirty="0">
                        <a:effectLst/>
                        <a:latin typeface="Calibri" pitchFamily="34" charset="0"/>
                        <a:ea typeface="Calibri"/>
                        <a:cs typeface="Calibri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9280588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2800" b="1" dirty="0"/>
              <a:t>3</a:t>
            </a:r>
            <a:r>
              <a:rPr lang="es-ES" sz="2800" b="1" dirty="0" smtClean="0"/>
              <a:t>. </a:t>
            </a:r>
            <a:r>
              <a:rPr lang="es-ES" b="1" dirty="0" smtClean="0"/>
              <a:t>Técnicas utilizadas</a:t>
            </a:r>
            <a:endParaRPr lang="es-E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9512" y="1124744"/>
            <a:ext cx="8640960" cy="4824536"/>
          </a:xfrm>
        </p:spPr>
        <p:txBody>
          <a:bodyPr/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s-ES" sz="2400" dirty="0" smtClean="0"/>
              <a:t>Elección de características</a:t>
            </a:r>
          </a:p>
          <a:p>
            <a:pPr lvl="1">
              <a:buFont typeface="Arial" pitchFamily="34" charset="0"/>
              <a:buChar char="•"/>
            </a:pPr>
            <a:r>
              <a:rPr lang="es-ES" sz="2200" dirty="0" smtClean="0"/>
              <a:t>Conjuntos 1 y 4: potencias en todas las bandas y electrodos y asimetría de potencia entre pares de electrodos simétricos.</a:t>
            </a:r>
          </a:p>
          <a:p>
            <a:pPr lvl="1">
              <a:lnSpc>
                <a:spcPct val="150000"/>
              </a:lnSpc>
              <a:buFont typeface="Arial" pitchFamily="34" charset="0"/>
              <a:buChar char="•"/>
            </a:pPr>
            <a:r>
              <a:rPr lang="es-ES" sz="2200" dirty="0" smtClean="0"/>
              <a:t>Conjuntos 2 y 5: utilizadas en tesis de </a:t>
            </a:r>
            <a:r>
              <a:rPr lang="es-ES" sz="2200" dirty="0" err="1" smtClean="0"/>
              <a:t>Erim</a:t>
            </a:r>
            <a:r>
              <a:rPr lang="es-ES" sz="2200" dirty="0" smtClean="0"/>
              <a:t> </a:t>
            </a:r>
            <a:r>
              <a:rPr lang="es-ES" sz="2200" dirty="0" err="1" smtClean="0"/>
              <a:t>Yurci</a:t>
            </a:r>
            <a:r>
              <a:rPr lang="es-ES" sz="2200" dirty="0" smtClean="0"/>
              <a:t> (UPF).</a:t>
            </a:r>
          </a:p>
          <a:p>
            <a:pPr marL="457200" lvl="1" indent="0">
              <a:lnSpc>
                <a:spcPct val="150000"/>
              </a:lnSpc>
              <a:buNone/>
            </a:pPr>
            <a:endParaRPr lang="es-ES" sz="2200" dirty="0" smtClean="0"/>
          </a:p>
          <a:p>
            <a:pPr lvl="1">
              <a:lnSpc>
                <a:spcPct val="150000"/>
              </a:lnSpc>
              <a:buFont typeface="Arial" pitchFamily="34" charset="0"/>
              <a:buChar char="•"/>
            </a:pPr>
            <a:endParaRPr lang="es-ES" sz="1000" dirty="0" smtClean="0"/>
          </a:p>
          <a:p>
            <a:pPr lvl="1">
              <a:lnSpc>
                <a:spcPct val="150000"/>
              </a:lnSpc>
              <a:buFont typeface="Arial" pitchFamily="34" charset="0"/>
              <a:buChar char="•"/>
            </a:pPr>
            <a:r>
              <a:rPr lang="es-ES" sz="2200" dirty="0" smtClean="0"/>
              <a:t>Conjuntos 3 y 6: Subconjuntos de los conjuntos 1 y 4.</a:t>
            </a:r>
          </a:p>
          <a:p>
            <a:pPr marL="457200" lvl="1" indent="0">
              <a:lnSpc>
                <a:spcPct val="150000"/>
              </a:lnSpc>
              <a:buNone/>
            </a:pPr>
            <a:endParaRPr lang="es-ES" sz="2200" dirty="0" smtClean="0"/>
          </a:p>
          <a:p>
            <a:pPr lvl="1">
              <a:lnSpc>
                <a:spcPct val="150000"/>
              </a:lnSpc>
              <a:buFont typeface="Arial" pitchFamily="34" charset="0"/>
              <a:buChar char="•"/>
            </a:pPr>
            <a:endParaRPr lang="es-ES" sz="2400" dirty="0" smtClean="0"/>
          </a:p>
          <a:p>
            <a:pPr marL="1326954" lvl="3" indent="0">
              <a:lnSpc>
                <a:spcPct val="150000"/>
              </a:lnSpc>
              <a:buNone/>
            </a:pPr>
            <a:endParaRPr lang="es-ES" sz="300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36172356"/>
                  </p:ext>
                </p:extLst>
              </p:nvPr>
            </p:nvGraphicFramePr>
            <p:xfrm>
              <a:off x="1259632" y="3140968"/>
              <a:ext cx="6624736" cy="733048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2952328"/>
                    <a:gridCol w="1152128"/>
                    <a:gridCol w="1224136"/>
                    <a:gridCol w="1296144"/>
                  </a:tblGrid>
                  <a:tr h="367288"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  <a:tabLst>
                              <a:tab pos="5581015" algn="l"/>
                            </a:tabLst>
                          </a:pPr>
                          <a:endParaRPr lang="es-ES" sz="200" spc="-20" dirty="0" smtClean="0">
                            <a:effectLst/>
                            <a:latin typeface="Calibri" pitchFamily="34" charset="0"/>
                            <a:ea typeface="Calibri"/>
                            <a:cs typeface="Calibri" pitchFamily="34" charset="0"/>
                          </a:endParaRPr>
                        </a:p>
                        <a:p>
                          <a:pPr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  <a:tabLst>
                              <a:tab pos="558101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es-ES" sz="120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/>
                                        <a:ea typeface="+mn-ea"/>
                                        <a:cs typeface="+mn-cs"/>
                                        <a:sym typeface="Arial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type m:val="lin"/>
                                        <m:ctrlPr>
                                          <a:rPr lang="es-ES" sz="12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/>
                                            <a:ea typeface="+mn-ea"/>
                                            <a:cs typeface="+mn-cs"/>
                                            <a:sym typeface="Arial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s-ES" sz="1200" b="1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/>
                                            <a:ea typeface="+mn-ea"/>
                                            <a:cs typeface="+mn-cs"/>
                                            <a:sym typeface="Arial"/>
                                          </a:rPr>
                                          <m:t>𝜷</m:t>
                                        </m:r>
                                        <m:r>
                                          <a:rPr lang="es-ES" sz="1200" b="1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/>
                                            <a:ea typeface="+mn-ea"/>
                                            <a:cs typeface="+mn-cs"/>
                                            <a:sym typeface="Arial"/>
                                          </a:rPr>
                                          <m:t>𝐀𝐅𝟒</m:t>
                                        </m:r>
                                      </m:num>
                                      <m:den>
                                        <m:r>
                                          <a:rPr lang="es-ES" sz="12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/>
                                            <a:ea typeface="+mn-ea"/>
                                            <a:cs typeface="+mn-cs"/>
                                            <a:sym typeface="Arial"/>
                                          </a:rPr>
                                          <m:t>𝛼</m:t>
                                        </m:r>
                                        <m:r>
                                          <a:rPr lang="es-ES" sz="1200" b="1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/>
                                            <a:ea typeface="+mn-ea"/>
                                            <a:cs typeface="+mn-cs"/>
                                            <a:sym typeface="Arial"/>
                                          </a:rPr>
                                          <m:t>𝐀𝐅𝟒</m:t>
                                        </m:r>
                                      </m:den>
                                    </m:f>
                                  </m:e>
                                </m:d>
                                <m:r>
                                  <a:rPr lang="es-ES" sz="12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/>
                                    <a:ea typeface="+mn-ea"/>
                                    <a:cs typeface="+mn-cs"/>
                                    <a:sym typeface="Arial"/>
                                  </a:rPr>
                                  <m:t>−</m:t>
                                </m:r>
                                <m:d>
                                  <m:dPr>
                                    <m:ctrlPr>
                                      <a:rPr lang="es-ES" sz="12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/>
                                        <a:ea typeface="+mn-ea"/>
                                        <a:cs typeface="+mn-cs"/>
                                        <a:sym typeface="Arial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type m:val="lin"/>
                                        <m:ctrlPr>
                                          <a:rPr lang="es-ES" sz="12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/>
                                            <a:ea typeface="+mn-ea"/>
                                            <a:cs typeface="+mn-cs"/>
                                            <a:sym typeface="Arial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s-ES" sz="1200" b="1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/>
                                            <a:ea typeface="+mn-ea"/>
                                            <a:cs typeface="+mn-cs"/>
                                            <a:sym typeface="Arial"/>
                                          </a:rPr>
                                          <m:t>𝜷</m:t>
                                        </m:r>
                                        <m:r>
                                          <a:rPr lang="es-ES" sz="1200" b="1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/>
                                            <a:ea typeface="+mn-ea"/>
                                            <a:cs typeface="+mn-cs"/>
                                            <a:sym typeface="Arial"/>
                                          </a:rPr>
                                          <m:t>𝐀𝐅𝟑</m:t>
                                        </m:r>
                                      </m:num>
                                      <m:den>
                                        <m:r>
                                          <a:rPr lang="es-ES" sz="12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/>
                                            <a:ea typeface="+mn-ea"/>
                                            <a:cs typeface="+mn-cs"/>
                                            <a:sym typeface="Arial"/>
                                          </a:rPr>
                                          <m:t>𝛼</m:t>
                                        </m:r>
                                        <m:r>
                                          <a:rPr lang="es-ES" sz="1200" b="1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/>
                                            <a:ea typeface="+mn-ea"/>
                                            <a:cs typeface="+mn-cs"/>
                                            <a:sym typeface="Arial"/>
                                          </a:rPr>
                                          <m:t>𝐀𝐅𝟑</m:t>
                                        </m:r>
                                      </m:den>
                                    </m:f>
                                  </m:e>
                                </m:d>
                              </m:oMath>
                            </m:oMathPara>
                          </a14:m>
                          <a:endParaRPr lang="es-ES" sz="1100" spc="-20" dirty="0">
                            <a:effectLst/>
                            <a:latin typeface="Calibri" pitchFamily="34" charset="0"/>
                            <a:ea typeface="Calibri"/>
                            <a:cs typeface="Calibri" pitchFamily="34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BE5F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  <a:tabLst>
                              <a:tab pos="5581015" algn="l"/>
                            </a:tabLst>
                          </a:pPr>
                          <a:endParaRPr lang="es-ES" sz="200" spc="-20" dirty="0" smtClean="0">
                            <a:effectLst/>
                            <a:latin typeface="Calibri" pitchFamily="34" charset="0"/>
                            <a:ea typeface="Calibri"/>
                            <a:cs typeface="Calibri" pitchFamily="34" charset="0"/>
                          </a:endParaRPr>
                        </a:p>
                        <a:p>
                          <a:pPr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  <a:tabLst>
                              <a:tab pos="558101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ES" sz="1200" b="1" i="1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/>
                                    <a:ea typeface="+mn-ea"/>
                                    <a:cs typeface="+mn-cs"/>
                                    <a:sym typeface="Arial"/>
                                  </a:rPr>
                                  <m:t>𝐀𝐅𝟒</m:t>
                                </m:r>
                                <m:r>
                                  <a:rPr lang="es-ES" sz="12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/>
                                    <a:ea typeface="+mn-ea"/>
                                    <a:cs typeface="+mn-cs"/>
                                    <a:sym typeface="Arial"/>
                                  </a:rPr>
                                  <m:t>−</m:t>
                                </m:r>
                                <m:r>
                                  <a:rPr lang="es-ES" sz="1200" b="1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/>
                                    <a:ea typeface="+mn-ea"/>
                                    <a:cs typeface="+mn-cs"/>
                                    <a:sym typeface="Arial"/>
                                  </a:rPr>
                                  <m:t>𝐀𝐅𝟑</m:t>
                                </m:r>
                              </m:oMath>
                            </m:oMathPara>
                          </a14:m>
                          <a:endParaRPr lang="es-ES" sz="1100" spc="-20" dirty="0">
                            <a:effectLst/>
                            <a:latin typeface="Calibri" pitchFamily="34" charset="0"/>
                            <a:ea typeface="Calibri"/>
                            <a:cs typeface="Calibri" pitchFamily="34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BE5F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  <a:tabLst>
                              <a:tab pos="5581015" algn="l"/>
                            </a:tabLst>
                          </a:pPr>
                          <a:endParaRPr lang="es-ES" sz="200" spc="-20" dirty="0" smtClean="0">
                            <a:effectLst/>
                            <a:latin typeface="Calibri" pitchFamily="34" charset="0"/>
                            <a:ea typeface="Calibri"/>
                            <a:cs typeface="Calibri" pitchFamily="34" charset="0"/>
                          </a:endParaRPr>
                        </a:p>
                        <a:p>
                          <a:pPr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  <a:tabLst>
                              <a:tab pos="558101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ES" sz="1200" b="1" i="1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/>
                                    <a:ea typeface="+mn-ea"/>
                                    <a:cs typeface="+mn-cs"/>
                                    <a:sym typeface="Arial"/>
                                  </a:rPr>
                                  <m:t>𝐎𝟐</m:t>
                                </m:r>
                                <m:r>
                                  <a:rPr lang="es-ES" sz="12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/>
                                    <a:ea typeface="+mn-ea"/>
                                    <a:cs typeface="+mn-cs"/>
                                    <a:sym typeface="Arial"/>
                                  </a:rPr>
                                  <m:t>−</m:t>
                                </m:r>
                                <m:r>
                                  <a:rPr lang="es-ES" sz="1200" b="1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/>
                                    <a:ea typeface="+mn-ea"/>
                                    <a:cs typeface="+mn-cs"/>
                                    <a:sym typeface="Arial"/>
                                  </a:rPr>
                                  <m:t>𝐎𝟏</m:t>
                                </m:r>
                              </m:oMath>
                            </m:oMathPara>
                          </a14:m>
                          <a:endParaRPr lang="es-ES" sz="1100" spc="-20" dirty="0">
                            <a:effectLst/>
                            <a:latin typeface="Calibri" pitchFamily="34" charset="0"/>
                            <a:ea typeface="Calibri"/>
                            <a:cs typeface="Calibri" pitchFamily="34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BE5F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  <a:buClrTx/>
                            <a:buSzTx/>
                            <a:buFontTx/>
                            <a:buNone/>
                            <a:tabLst>
                              <a:tab pos="5581015" algn="l"/>
                            </a:tabLst>
                            <a:defRPr/>
                          </a:pPr>
                          <a:endParaRPr lang="es-ES" sz="100" b="1" i="1" spc="-20" dirty="0" smtClean="0">
                            <a:effectLst/>
                            <a:latin typeface="Cambria Math"/>
                            <a:ea typeface="Calibri"/>
                            <a:cs typeface="Calibri" pitchFamily="34" charset="0"/>
                          </a:endParaRPr>
                        </a:p>
                        <a:p>
                          <a:pPr marL="0" marR="0" indent="0" algn="l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  <a:buClrTx/>
                            <a:buSzTx/>
                            <a:buFontTx/>
                            <a:buNone/>
                            <a:tabLst>
                              <a:tab pos="5581015" algn="l"/>
                            </a:tabLst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ES" sz="1100" b="1" i="1" spc="-20" smtClean="0">
                                    <a:effectLst/>
                                    <a:latin typeface="Cambria Math"/>
                                    <a:ea typeface="Calibri"/>
                                    <a:cs typeface="Calibri" pitchFamily="34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s-ES" sz="1100" b="1" spc="-20" dirty="0">
                            <a:effectLst/>
                            <a:latin typeface="Calibri" pitchFamily="34" charset="0"/>
                            <a:ea typeface="Calibri"/>
                            <a:cs typeface="Calibri" pitchFamily="34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BE5F1"/>
                        </a:solidFill>
                      </a:tcPr>
                    </a:tc>
                  </a:tr>
                  <a:tr h="358512"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0"/>
                            </a:spcBef>
                            <a:spcAft>
                              <a:spcPts val="600"/>
                            </a:spcAft>
                            <a:tabLst>
                              <a:tab pos="5581015" algn="l"/>
                            </a:tabLst>
                          </a:pPr>
                          <a:endParaRPr lang="es-ES" sz="200" spc="-20" dirty="0" smtClean="0">
                            <a:effectLst/>
                            <a:latin typeface="Calibri" pitchFamily="34" charset="0"/>
                            <a:ea typeface="Calibri"/>
                            <a:cs typeface="Calibri" pitchFamily="34" charset="0"/>
                          </a:endParaRPr>
                        </a:p>
                        <a:p>
                          <a:pPr algn="ctr">
                            <a:spcBef>
                              <a:spcPts val="0"/>
                            </a:spcBef>
                            <a:spcAft>
                              <a:spcPts val="600"/>
                            </a:spcAft>
                            <a:tabLst>
                              <a:tab pos="558101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lin"/>
                                    <m:ctrlPr>
                                      <a:rPr lang="es-ES" sz="120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/>
                                        <a:ea typeface="+mn-ea"/>
                                        <a:cs typeface="+mn-cs"/>
                                        <a:sym typeface="Arial"/>
                                      </a:rPr>
                                    </m:ctrlPr>
                                  </m:fPr>
                                  <m:num>
                                    <m:d>
                                      <m:dPr>
                                        <m:ctrlPr>
                                          <a:rPr lang="es-ES" sz="12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/>
                                            <a:ea typeface="+mn-ea"/>
                                            <a:cs typeface="+mn-cs"/>
                                            <a:sym typeface="Arial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s-ES" sz="1200" b="1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/>
                                            <a:ea typeface="+mn-ea"/>
                                            <a:cs typeface="+mn-cs"/>
                                            <a:sym typeface="Arial"/>
                                          </a:rPr>
                                          <m:t>𝜷</m:t>
                                        </m:r>
                                        <m:r>
                                          <a:rPr lang="es-ES" sz="1200" b="1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/>
                                            <a:ea typeface="+mn-ea"/>
                                            <a:cs typeface="+mn-cs"/>
                                            <a:sym typeface="Arial"/>
                                          </a:rPr>
                                          <m:t>𝐀𝐅𝟒</m:t>
                                        </m:r>
                                        <m:r>
                                          <a:rPr lang="es-ES" sz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/>
                                            <a:ea typeface="+mn-ea"/>
                                            <a:cs typeface="+mn-cs"/>
                                            <a:sym typeface="Arial"/>
                                          </a:rPr>
                                          <m:t>+ </m:t>
                                        </m:r>
                                        <m:r>
                                          <a:rPr lang="es-ES" sz="1200" b="1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/>
                                            <a:ea typeface="+mn-ea"/>
                                            <a:cs typeface="+mn-cs"/>
                                            <a:sym typeface="Arial"/>
                                          </a:rPr>
                                          <m:t>𝜷</m:t>
                                        </m:r>
                                        <m:r>
                                          <a:rPr lang="es-ES" sz="1200" b="1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/>
                                            <a:ea typeface="+mn-ea"/>
                                            <a:cs typeface="+mn-cs"/>
                                            <a:sym typeface="Arial"/>
                                          </a:rPr>
                                          <m:t>𝐀𝐅𝟑</m:t>
                                        </m:r>
                                      </m:e>
                                    </m:d>
                                  </m:num>
                                  <m:den>
                                    <m:d>
                                      <m:dPr>
                                        <m:ctrlPr>
                                          <a:rPr lang="es-ES" sz="12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/>
                                            <a:ea typeface="+mn-ea"/>
                                            <a:cs typeface="+mn-cs"/>
                                            <a:sym typeface="Arial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s-ES" sz="12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/>
                                            <a:ea typeface="+mn-ea"/>
                                            <a:cs typeface="+mn-cs"/>
                                            <a:sym typeface="Arial"/>
                                          </a:rPr>
                                          <m:t>𝛼</m:t>
                                        </m:r>
                                        <m:r>
                                          <a:rPr lang="es-ES" sz="1200" b="1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/>
                                            <a:ea typeface="+mn-ea"/>
                                            <a:cs typeface="+mn-cs"/>
                                            <a:sym typeface="Arial"/>
                                          </a:rPr>
                                          <m:t>𝐀𝐅𝟒</m:t>
                                        </m:r>
                                        <m:r>
                                          <a:rPr lang="es-ES" sz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/>
                                            <a:ea typeface="+mn-ea"/>
                                            <a:cs typeface="+mn-cs"/>
                                            <a:sym typeface="Arial"/>
                                          </a:rPr>
                                          <m:t>+ </m:t>
                                        </m:r>
                                        <m:r>
                                          <a:rPr lang="es-ES" sz="12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/>
                                            <a:ea typeface="+mn-ea"/>
                                            <a:cs typeface="+mn-cs"/>
                                            <a:sym typeface="Arial"/>
                                          </a:rPr>
                                          <m:t>𝛼</m:t>
                                        </m:r>
                                        <m:r>
                                          <a:rPr lang="es-ES" sz="1200" b="1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/>
                                            <a:ea typeface="+mn-ea"/>
                                            <a:cs typeface="+mn-cs"/>
                                            <a:sym typeface="Arial"/>
                                          </a:rPr>
                                          <m:t>𝐀𝐅𝟑</m:t>
                                        </m:r>
                                      </m:e>
                                    </m:d>
                                  </m:den>
                                </m:f>
                              </m:oMath>
                            </m:oMathPara>
                          </a14:m>
                          <a:endParaRPr lang="es-ES" sz="1000" spc="-20" dirty="0" smtClean="0">
                            <a:effectLst/>
                            <a:latin typeface="Calibri" pitchFamily="34" charset="0"/>
                            <a:ea typeface="Calibri"/>
                            <a:cs typeface="Calibri" pitchFamily="34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AEEF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5581015" algn="l"/>
                            </a:tabLst>
                          </a:pPr>
                          <a:endParaRPr lang="es-ES" sz="500" spc="-20" dirty="0" smtClean="0">
                            <a:effectLst/>
                            <a:latin typeface="Calibri" pitchFamily="34" charset="0"/>
                            <a:ea typeface="Calibri"/>
                            <a:cs typeface="Calibri" pitchFamily="34" charset="0"/>
                          </a:endParaRPr>
                        </a:p>
                        <a:p>
                          <a:pPr algn="ctr">
                            <a:spcBef>
                              <a:spcPts val="0"/>
                            </a:spcBef>
                            <a:spcAft>
                              <a:spcPts val="600"/>
                            </a:spcAft>
                            <a:tabLst>
                              <a:tab pos="558101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lin"/>
                                    <m:ctrlPr>
                                      <a:rPr lang="es-ES" sz="120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/>
                                        <a:ea typeface="+mn-ea"/>
                                        <a:cs typeface="+mn-cs"/>
                                        <a:sym typeface="Arial"/>
                                      </a:rPr>
                                    </m:ctrlPr>
                                  </m:fPr>
                                  <m:num>
                                    <m:r>
                                      <a:rPr lang="es-ES" sz="1200" b="1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/>
                                        <a:ea typeface="+mn-ea"/>
                                        <a:cs typeface="+mn-cs"/>
                                        <a:sym typeface="Arial"/>
                                      </a:rPr>
                                      <m:t>𝜷</m:t>
                                    </m:r>
                                    <m:r>
                                      <a:rPr lang="es-ES" sz="1200" b="1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/>
                                        <a:ea typeface="+mn-ea"/>
                                        <a:cs typeface="+mn-cs"/>
                                        <a:sym typeface="Arial"/>
                                      </a:rPr>
                                      <m:t>𝐀𝐅𝟑</m:t>
                                    </m:r>
                                  </m:num>
                                  <m:den>
                                    <m:r>
                                      <a:rPr lang="es-ES" sz="12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/>
                                        <a:ea typeface="+mn-ea"/>
                                        <a:cs typeface="+mn-cs"/>
                                        <a:sym typeface="Arial"/>
                                      </a:rPr>
                                      <m:t>𝛼</m:t>
                                    </m:r>
                                    <m:r>
                                      <a:rPr lang="es-ES" sz="1200" b="1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/>
                                        <a:ea typeface="+mn-ea"/>
                                        <a:cs typeface="+mn-cs"/>
                                        <a:sym typeface="Arial"/>
                                      </a:rPr>
                                      <m:t>𝐀𝐅𝟑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s-ES" sz="1100" spc="-20" dirty="0">
                            <a:effectLst/>
                            <a:latin typeface="Calibri" pitchFamily="34" charset="0"/>
                            <a:ea typeface="Calibri"/>
                            <a:cs typeface="Calibri" pitchFamily="34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AEEF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5581015" algn="l"/>
                            </a:tabLst>
                          </a:pPr>
                          <a:endParaRPr lang="es-ES" sz="500" spc="-20" dirty="0" smtClean="0">
                            <a:effectLst/>
                            <a:latin typeface="Calibri" pitchFamily="34" charset="0"/>
                            <a:ea typeface="Calibri"/>
                            <a:cs typeface="Calibri" pitchFamily="34" charset="0"/>
                          </a:endParaRPr>
                        </a:p>
                        <a:p>
                          <a:pPr algn="ctr">
                            <a:spcBef>
                              <a:spcPts val="0"/>
                            </a:spcBef>
                            <a:spcAft>
                              <a:spcPts val="600"/>
                            </a:spcAft>
                            <a:tabLst>
                              <a:tab pos="558101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lin"/>
                                    <m:ctrlPr>
                                      <a:rPr lang="es-ES" sz="120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/>
                                        <a:ea typeface="+mn-ea"/>
                                        <a:cs typeface="+mn-cs"/>
                                        <a:sym typeface="Arial"/>
                                      </a:rPr>
                                    </m:ctrlPr>
                                  </m:fPr>
                                  <m:num>
                                    <m:r>
                                      <a:rPr lang="es-ES" sz="1200" b="1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/>
                                        <a:ea typeface="+mn-ea"/>
                                        <a:cs typeface="+mn-cs"/>
                                        <a:sym typeface="Arial"/>
                                      </a:rPr>
                                      <m:t>𝜷</m:t>
                                    </m:r>
                                    <m:r>
                                      <a:rPr lang="es-ES" sz="1200" b="1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/>
                                        <a:ea typeface="+mn-ea"/>
                                        <a:cs typeface="+mn-cs"/>
                                        <a:sym typeface="Arial"/>
                                      </a:rPr>
                                      <m:t>𝐎𝟏</m:t>
                                    </m:r>
                                  </m:num>
                                  <m:den>
                                    <m:r>
                                      <a:rPr lang="es-ES" sz="12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/>
                                        <a:ea typeface="+mn-ea"/>
                                        <a:cs typeface="+mn-cs"/>
                                        <a:sym typeface="Arial"/>
                                      </a:rPr>
                                      <m:t>𝛼</m:t>
                                    </m:r>
                                    <m:r>
                                      <a:rPr lang="es-ES" sz="1200" b="1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/>
                                        <a:ea typeface="+mn-ea"/>
                                        <a:cs typeface="+mn-cs"/>
                                        <a:sym typeface="Arial"/>
                                      </a:rPr>
                                      <m:t>𝐎𝟏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s-ES" sz="1100" spc="-20" dirty="0">
                            <a:effectLst/>
                            <a:latin typeface="Calibri" pitchFamily="34" charset="0"/>
                            <a:ea typeface="Calibri"/>
                            <a:cs typeface="Calibri" pitchFamily="34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AEEF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spcBef>
                              <a:spcPts val="0"/>
                            </a:spcBef>
                            <a:spcAft>
                              <a:spcPts val="600"/>
                            </a:spcAft>
                            <a:tabLst>
                              <a:tab pos="5581015" algn="l"/>
                            </a:tabLst>
                          </a:pPr>
                          <a:endParaRPr lang="es-ES" sz="100" b="1" i="1" spc="-20" dirty="0" smtClean="0">
                            <a:effectLst/>
                            <a:latin typeface="Cambria Math"/>
                            <a:ea typeface="Calibri"/>
                            <a:cs typeface="Calibri" pitchFamily="34" charset="0"/>
                          </a:endParaRPr>
                        </a:p>
                        <a:p>
                          <a:pPr algn="l">
                            <a:spcBef>
                              <a:spcPts val="0"/>
                            </a:spcBef>
                            <a:spcAft>
                              <a:spcPts val="600"/>
                            </a:spcAft>
                            <a:tabLst>
                              <a:tab pos="558101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ES" sz="1200" b="1" i="1" spc="-20" smtClean="0">
                                    <a:effectLst/>
                                    <a:latin typeface="Cambria Math"/>
                                    <a:ea typeface="Calibri"/>
                                    <a:cs typeface="Calibri" pitchFamily="34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s-ES" sz="1200" b="1" spc="-20" dirty="0">
                            <a:effectLst/>
                            <a:latin typeface="Calibri" pitchFamily="34" charset="0"/>
                            <a:ea typeface="Calibri"/>
                            <a:cs typeface="Calibri" pitchFamily="34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AEEF3"/>
                        </a:solidFill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36172356"/>
                  </p:ext>
                </p:extLst>
              </p:nvPr>
            </p:nvGraphicFramePr>
            <p:xfrm>
              <a:off x="1259632" y="3140968"/>
              <a:ext cx="6624736" cy="733048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2952328"/>
                    <a:gridCol w="1152128"/>
                    <a:gridCol w="1224136"/>
                    <a:gridCol w="1296144"/>
                  </a:tblGrid>
                  <a:tr h="367288"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2"/>
                          <a:stretch>
                            <a:fillRect l="-207" t="-73770" r="-124587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2"/>
                          <a:stretch>
                            <a:fillRect l="-256614" t="-73770" r="-219048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2"/>
                          <a:stretch>
                            <a:fillRect l="-335323" t="-73770" r="-105970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2"/>
                          <a:stretch>
                            <a:fillRect l="-412736" t="-73770" r="-472" b="-200000"/>
                          </a:stretch>
                        </a:blipFill>
                      </a:tcPr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2"/>
                          <a:stretch>
                            <a:fillRect l="-207" t="-176667" r="-124587" b="-10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2"/>
                          <a:stretch>
                            <a:fillRect l="-256614" t="-176667" r="-219048" b="-10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2"/>
                          <a:stretch>
                            <a:fillRect l="-335323" t="-176667" r="-105970" b="-10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2"/>
                          <a:stretch>
                            <a:fillRect l="-412736" t="-176667" r="-472" b="-103333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pic>
        <p:nvPicPr>
          <p:cNvPr id="9" name="Picture 8" descr="C:\Users\Javi\Dropbox\TFM\memoria\imagenes\3\deap_valence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4653136"/>
            <a:ext cx="4464496" cy="1296144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0532576"/>
              </p:ext>
            </p:extLst>
          </p:nvPr>
        </p:nvGraphicFramePr>
        <p:xfrm>
          <a:off x="5364088" y="4725140"/>
          <a:ext cx="3456384" cy="1224140"/>
        </p:xfrm>
        <a:graphic>
          <a:graphicData uri="http://schemas.openxmlformats.org/drawingml/2006/table">
            <a:tbl>
              <a:tblPr firstRow="1" firstCol="1" bandRow="1"/>
              <a:tblGrid>
                <a:gridCol w="608965"/>
                <a:gridCol w="903203"/>
                <a:gridCol w="1944216"/>
              </a:tblGrid>
              <a:tr h="244828">
                <a:tc gridSpan="2">
                  <a:txBody>
                    <a:bodyPr/>
                    <a:lstStyle/>
                    <a:p>
                      <a:pPr algn="just">
                        <a:spcBef>
                          <a:spcPts val="1200"/>
                        </a:spcBef>
                        <a:spcAft>
                          <a:spcPts val="1200"/>
                        </a:spcAft>
                        <a:tabLst>
                          <a:tab pos="5581015" algn="l"/>
                        </a:tabLst>
                      </a:pPr>
                      <a:r>
                        <a:rPr lang="es-ES" sz="1200" b="1" spc="-20" dirty="0">
                          <a:effectLst/>
                          <a:latin typeface="Calibri" pitchFamily="34" charset="0"/>
                          <a:ea typeface="Calibri"/>
                          <a:cs typeface="Calibri" pitchFamily="34" charset="0"/>
                        </a:rPr>
                        <a:t>Banda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1200"/>
                        </a:spcBef>
                        <a:spcAft>
                          <a:spcPts val="1200"/>
                        </a:spcAft>
                        <a:tabLst>
                          <a:tab pos="5581015" algn="l"/>
                        </a:tabLst>
                      </a:pPr>
                      <a:r>
                        <a:rPr lang="es-ES" sz="1200" b="1" spc="-20" dirty="0">
                          <a:effectLst/>
                          <a:latin typeface="Calibri" pitchFamily="34" charset="0"/>
                          <a:ea typeface="Calibri"/>
                          <a:cs typeface="Calibri" pitchFamily="34" charset="0"/>
                        </a:rPr>
                        <a:t>Electrodos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44828"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100" i="1" spc="-20" dirty="0">
                          <a:effectLst/>
                          <a:latin typeface="Calibri" pitchFamily="34" charset="0"/>
                          <a:ea typeface="Calibri"/>
                          <a:cs typeface="Calibri" pitchFamily="34" charset="0"/>
                        </a:rPr>
                        <a:t>Theta</a:t>
                      </a:r>
                      <a:r>
                        <a:rPr lang="es-ES" sz="1100" spc="-20" dirty="0">
                          <a:effectLst/>
                          <a:latin typeface="Calibri" pitchFamily="34" charset="0"/>
                          <a:ea typeface="Calibri"/>
                          <a:cs typeface="Calibri" pitchFamily="34" charset="0"/>
                        </a:rPr>
                        <a:t> 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100" spc="-20" dirty="0">
                          <a:effectLst/>
                          <a:latin typeface="Calibri" pitchFamily="34" charset="0"/>
                          <a:ea typeface="Calibri"/>
                          <a:cs typeface="Calibri" pitchFamily="34" charset="0"/>
                        </a:rPr>
                        <a:t>(4    -  7   Hz)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100" spc="-20" dirty="0">
                          <a:effectLst/>
                          <a:latin typeface="Calibri" pitchFamily="34" charset="0"/>
                          <a:ea typeface="Calibri"/>
                          <a:cs typeface="Calibri" pitchFamily="34" charset="0"/>
                        </a:rPr>
                        <a:t>O1, </a:t>
                      </a:r>
                      <a:r>
                        <a:rPr lang="es-ES" sz="1100" b="1" spc="-20" dirty="0">
                          <a:effectLst/>
                          <a:latin typeface="Calibri" pitchFamily="34" charset="0"/>
                          <a:ea typeface="Calibri"/>
                          <a:cs typeface="Calibri" pitchFamily="34" charset="0"/>
                        </a:rPr>
                        <a:t>OZ</a:t>
                      </a:r>
                      <a:r>
                        <a:rPr lang="es-ES" sz="1100" spc="-20" dirty="0">
                          <a:effectLst/>
                          <a:latin typeface="Calibri" pitchFamily="34" charset="0"/>
                          <a:ea typeface="Calibri"/>
                          <a:cs typeface="Calibri" pitchFamily="34" charset="0"/>
                        </a:rPr>
                        <a:t>, </a:t>
                      </a:r>
                      <a:r>
                        <a:rPr lang="es-ES" sz="1100" b="1" spc="-20" dirty="0">
                          <a:effectLst/>
                          <a:latin typeface="Calibri" pitchFamily="34" charset="0"/>
                          <a:ea typeface="Calibri"/>
                          <a:cs typeface="Calibri" pitchFamily="34" charset="0"/>
                        </a:rPr>
                        <a:t>O2</a:t>
                      </a:r>
                      <a:r>
                        <a:rPr lang="es-ES" sz="1100" spc="-20" dirty="0">
                          <a:effectLst/>
                          <a:latin typeface="Calibri" pitchFamily="34" charset="0"/>
                          <a:ea typeface="Calibri"/>
                          <a:cs typeface="Calibri" pitchFamily="34" charset="0"/>
                        </a:rPr>
                        <a:t>, </a:t>
                      </a:r>
                      <a:r>
                        <a:rPr lang="es-ES" sz="1100" b="1" spc="-20" dirty="0">
                          <a:effectLst/>
                          <a:latin typeface="Calibri" pitchFamily="34" charset="0"/>
                          <a:ea typeface="Calibri"/>
                          <a:cs typeface="Calibri" pitchFamily="34" charset="0"/>
                        </a:rPr>
                        <a:t>PO4</a:t>
                      </a:r>
                      <a:r>
                        <a:rPr lang="es-ES" sz="1100" spc="-20" dirty="0">
                          <a:effectLst/>
                          <a:latin typeface="Calibri" pitchFamily="34" charset="0"/>
                          <a:ea typeface="Calibri"/>
                          <a:cs typeface="Calibri" pitchFamily="34" charset="0"/>
                        </a:rPr>
                        <a:t>, Fp2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</a:tr>
              <a:tr h="244828"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100" i="1" spc="-20" dirty="0" err="1">
                          <a:effectLst/>
                          <a:latin typeface="Calibri" pitchFamily="34" charset="0"/>
                          <a:ea typeface="Calibri"/>
                          <a:cs typeface="Calibri" pitchFamily="34" charset="0"/>
                        </a:rPr>
                        <a:t>Alpha</a:t>
                      </a:r>
                      <a:r>
                        <a:rPr lang="es-ES" sz="1100" i="1" spc="-20" dirty="0">
                          <a:effectLst/>
                          <a:latin typeface="Calibri" pitchFamily="34" charset="0"/>
                          <a:ea typeface="Calibri"/>
                          <a:cs typeface="Calibri" pitchFamily="34" charset="0"/>
                        </a:rPr>
                        <a:t> 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100" spc="-20">
                          <a:effectLst/>
                          <a:latin typeface="Calibri" pitchFamily="34" charset="0"/>
                          <a:ea typeface="Calibri"/>
                          <a:cs typeface="Calibri" pitchFamily="34" charset="0"/>
                        </a:rPr>
                        <a:t>(8    -  13 Hz)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100" spc="-20" dirty="0">
                          <a:effectLst/>
                          <a:latin typeface="Calibri" pitchFamily="34" charset="0"/>
                          <a:ea typeface="Calibri"/>
                          <a:cs typeface="Calibri" pitchFamily="34" charset="0"/>
                        </a:rPr>
                        <a:t>F3, </a:t>
                      </a:r>
                      <a:r>
                        <a:rPr lang="es-ES" sz="1100" b="1" spc="-20" dirty="0">
                          <a:effectLst/>
                          <a:latin typeface="Calibri" pitchFamily="34" charset="0"/>
                          <a:ea typeface="Calibri"/>
                          <a:cs typeface="Calibri" pitchFamily="34" charset="0"/>
                        </a:rPr>
                        <a:t>AF3</a:t>
                      </a:r>
                      <a:r>
                        <a:rPr lang="es-ES" sz="1100" spc="-20" dirty="0">
                          <a:effectLst/>
                          <a:latin typeface="Calibri" pitchFamily="34" charset="0"/>
                          <a:ea typeface="Calibri"/>
                          <a:cs typeface="Calibri" pitchFamily="34" charset="0"/>
                        </a:rPr>
                        <a:t>, </a:t>
                      </a:r>
                      <a:r>
                        <a:rPr lang="es-ES" sz="1100" b="1" spc="-20" dirty="0">
                          <a:effectLst/>
                          <a:latin typeface="Calibri" pitchFamily="34" charset="0"/>
                          <a:ea typeface="Calibri"/>
                          <a:cs typeface="Calibri" pitchFamily="34" charset="0"/>
                        </a:rPr>
                        <a:t>O1</a:t>
                      </a:r>
                      <a:r>
                        <a:rPr lang="es-ES" sz="1100" spc="-20" dirty="0">
                          <a:effectLst/>
                          <a:latin typeface="Calibri" pitchFamily="34" charset="0"/>
                          <a:ea typeface="Calibri"/>
                          <a:cs typeface="Calibri" pitchFamily="34" charset="0"/>
                        </a:rPr>
                        <a:t>, </a:t>
                      </a:r>
                      <a:r>
                        <a:rPr lang="es-ES" sz="1100" b="1" spc="-20" dirty="0">
                          <a:effectLst/>
                          <a:latin typeface="Calibri" pitchFamily="34" charset="0"/>
                          <a:ea typeface="Calibri"/>
                          <a:cs typeface="Calibri" pitchFamily="34" charset="0"/>
                        </a:rPr>
                        <a:t>OZ</a:t>
                      </a:r>
                      <a:r>
                        <a:rPr lang="es-ES" sz="1100" spc="-20" dirty="0">
                          <a:effectLst/>
                          <a:latin typeface="Calibri" pitchFamily="34" charset="0"/>
                          <a:ea typeface="Calibri"/>
                          <a:cs typeface="Calibri" pitchFamily="34" charset="0"/>
                        </a:rPr>
                        <a:t>, PO4, CP6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</a:tr>
              <a:tr h="244828"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100" i="1" spc="-20" dirty="0">
                          <a:effectLst/>
                          <a:latin typeface="Calibri" pitchFamily="34" charset="0"/>
                          <a:ea typeface="Calibri"/>
                          <a:cs typeface="Calibri" pitchFamily="34" charset="0"/>
                        </a:rPr>
                        <a:t>Beta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100" spc="-20">
                          <a:effectLst/>
                          <a:latin typeface="Calibri" pitchFamily="34" charset="0"/>
                          <a:ea typeface="Calibri"/>
                          <a:cs typeface="Calibri" pitchFamily="34" charset="0"/>
                        </a:rPr>
                        <a:t>(14  -  29 Hz)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100" spc="-20" dirty="0">
                          <a:effectLst/>
                          <a:latin typeface="Calibri" pitchFamily="34" charset="0"/>
                          <a:ea typeface="Calibri"/>
                          <a:cs typeface="Calibri" pitchFamily="34" charset="0"/>
                        </a:rPr>
                        <a:t>T7, </a:t>
                      </a:r>
                      <a:r>
                        <a:rPr lang="es-ES" sz="1100" b="1" spc="-20" dirty="0">
                          <a:effectLst/>
                          <a:latin typeface="Calibri" pitchFamily="34" charset="0"/>
                          <a:ea typeface="Calibri"/>
                          <a:cs typeface="Calibri" pitchFamily="34" charset="0"/>
                        </a:rPr>
                        <a:t>CP1</a:t>
                      </a:r>
                      <a:r>
                        <a:rPr lang="es-ES" sz="1100" spc="-20" dirty="0">
                          <a:effectLst/>
                          <a:latin typeface="Calibri" pitchFamily="34" charset="0"/>
                          <a:ea typeface="Calibri"/>
                          <a:cs typeface="Calibri" pitchFamily="34" charset="0"/>
                        </a:rPr>
                        <a:t>, CZ, OZ, </a:t>
                      </a:r>
                      <a:r>
                        <a:rPr lang="es-ES" sz="1100" b="1" spc="-20" dirty="0">
                          <a:effectLst/>
                          <a:latin typeface="Calibri" pitchFamily="34" charset="0"/>
                          <a:ea typeface="Calibri"/>
                          <a:cs typeface="Calibri" pitchFamily="34" charset="0"/>
                        </a:rPr>
                        <a:t>FC6 </a:t>
                      </a:r>
                      <a:endParaRPr lang="es-ES" sz="1100" spc="-20" dirty="0">
                        <a:effectLst/>
                        <a:latin typeface="Calibri" pitchFamily="34" charset="0"/>
                        <a:ea typeface="Calibri"/>
                        <a:cs typeface="Calibri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</a:tr>
              <a:tr h="244828"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100" i="1" spc="-20" dirty="0">
                          <a:effectLst/>
                          <a:latin typeface="Calibri" pitchFamily="34" charset="0"/>
                          <a:ea typeface="Calibri"/>
                          <a:cs typeface="Calibri" pitchFamily="34" charset="0"/>
                        </a:rPr>
                        <a:t>Gamma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100" spc="-20">
                          <a:effectLst/>
                          <a:latin typeface="Calibri" pitchFamily="34" charset="0"/>
                          <a:ea typeface="Calibri"/>
                          <a:cs typeface="Calibri" pitchFamily="34" charset="0"/>
                        </a:rPr>
                        <a:t>(30  -  47 Hz)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n-US" sz="1100" b="1" spc="-20" dirty="0">
                          <a:effectLst/>
                          <a:latin typeface="Calibri" pitchFamily="34" charset="0"/>
                          <a:ea typeface="Calibri"/>
                          <a:cs typeface="Calibri" pitchFamily="34" charset="0"/>
                        </a:rPr>
                        <a:t>T7</a:t>
                      </a:r>
                      <a:r>
                        <a:rPr lang="en-US" sz="1100" spc="-20" dirty="0">
                          <a:effectLst/>
                          <a:latin typeface="Calibri" pitchFamily="34" charset="0"/>
                          <a:ea typeface="Calibri"/>
                          <a:cs typeface="Calibri" pitchFamily="34" charset="0"/>
                        </a:rPr>
                        <a:t>,  </a:t>
                      </a:r>
                      <a:r>
                        <a:rPr lang="en-US" sz="1100" b="1" spc="-20" dirty="0">
                          <a:effectLst/>
                          <a:latin typeface="Calibri" pitchFamily="34" charset="0"/>
                          <a:ea typeface="Calibri"/>
                          <a:cs typeface="Calibri" pitchFamily="34" charset="0"/>
                        </a:rPr>
                        <a:t>CP2</a:t>
                      </a:r>
                      <a:r>
                        <a:rPr lang="en-US" sz="1100" spc="-20" dirty="0">
                          <a:effectLst/>
                          <a:latin typeface="Calibri" pitchFamily="34" charset="0"/>
                          <a:ea typeface="Calibri"/>
                          <a:cs typeface="Calibri" pitchFamily="34" charset="0"/>
                        </a:rPr>
                        <a:t>, </a:t>
                      </a:r>
                      <a:r>
                        <a:rPr lang="en-US" sz="1100" b="1" spc="-20" dirty="0">
                          <a:effectLst/>
                          <a:latin typeface="Calibri" pitchFamily="34" charset="0"/>
                          <a:ea typeface="Calibri"/>
                          <a:cs typeface="Calibri" pitchFamily="34" charset="0"/>
                        </a:rPr>
                        <a:t>C4</a:t>
                      </a:r>
                      <a:r>
                        <a:rPr lang="en-US" sz="1100" spc="-20" dirty="0">
                          <a:effectLst/>
                          <a:latin typeface="Calibri" pitchFamily="34" charset="0"/>
                          <a:ea typeface="Calibri"/>
                          <a:cs typeface="Calibri" pitchFamily="34" charset="0"/>
                        </a:rPr>
                        <a:t>, CP6, </a:t>
                      </a:r>
                      <a:r>
                        <a:rPr lang="en-US" sz="1100" b="1" spc="-20" dirty="0">
                          <a:effectLst/>
                          <a:latin typeface="Calibri" pitchFamily="34" charset="0"/>
                          <a:ea typeface="Calibri"/>
                          <a:cs typeface="Calibri" pitchFamily="34" charset="0"/>
                        </a:rPr>
                        <a:t>FC6</a:t>
                      </a:r>
                      <a:r>
                        <a:rPr lang="en-US" sz="1100" spc="-20" dirty="0">
                          <a:effectLst/>
                          <a:latin typeface="Calibri" pitchFamily="34" charset="0"/>
                          <a:ea typeface="Calibri"/>
                          <a:cs typeface="Calibri" pitchFamily="34" charset="0"/>
                        </a:rPr>
                        <a:t>, P8, </a:t>
                      </a:r>
                      <a:r>
                        <a:rPr lang="en-US" sz="1100" b="1" spc="-20" dirty="0">
                          <a:effectLst/>
                          <a:latin typeface="Calibri" pitchFamily="34" charset="0"/>
                          <a:ea typeface="Calibri"/>
                          <a:cs typeface="Calibri" pitchFamily="34" charset="0"/>
                        </a:rPr>
                        <a:t>F8</a:t>
                      </a:r>
                      <a:r>
                        <a:rPr lang="en-US" sz="1100" spc="-20" dirty="0">
                          <a:effectLst/>
                          <a:latin typeface="Calibri" pitchFamily="34" charset="0"/>
                          <a:ea typeface="Calibri"/>
                          <a:cs typeface="Calibri" pitchFamily="34" charset="0"/>
                        </a:rPr>
                        <a:t>, </a:t>
                      </a:r>
                      <a:r>
                        <a:rPr lang="en-US" sz="1100" b="1" spc="-20" dirty="0">
                          <a:effectLst/>
                          <a:latin typeface="Calibri" pitchFamily="34" charset="0"/>
                          <a:ea typeface="Calibri"/>
                          <a:cs typeface="Calibri" pitchFamily="34" charset="0"/>
                        </a:rPr>
                        <a:t>T8</a:t>
                      </a:r>
                      <a:endParaRPr lang="es-ES" sz="1100" spc="-20" dirty="0">
                        <a:effectLst/>
                        <a:latin typeface="Calibri" pitchFamily="34" charset="0"/>
                        <a:ea typeface="Calibri"/>
                        <a:cs typeface="Calibri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4633498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2800" b="1" dirty="0"/>
              <a:t>3</a:t>
            </a:r>
            <a:r>
              <a:rPr lang="es-ES" sz="2800" b="1" dirty="0" smtClean="0"/>
              <a:t>. </a:t>
            </a:r>
            <a:r>
              <a:rPr lang="es-ES" b="1" dirty="0" smtClean="0"/>
              <a:t>Técnicas utilizadas</a:t>
            </a:r>
            <a:endParaRPr lang="es-E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9512" y="1124744"/>
            <a:ext cx="8640960" cy="4032448"/>
          </a:xfrm>
        </p:spPr>
        <p:txBody>
          <a:bodyPr/>
          <a:lstStyle/>
          <a:p>
            <a:pPr marL="457200" indent="-457200">
              <a:lnSpc>
                <a:spcPct val="150000"/>
              </a:lnSpc>
              <a:buFont typeface="+mj-lt"/>
              <a:buAutoNum type="arabicPeriod" startAt="2"/>
            </a:pPr>
            <a:r>
              <a:rPr lang="es-ES" sz="2400" dirty="0" smtClean="0"/>
              <a:t>Técnicas para la extracción de características</a:t>
            </a:r>
          </a:p>
          <a:p>
            <a:pPr lvl="1">
              <a:buFont typeface="Arial" pitchFamily="34" charset="0"/>
              <a:buChar char="•"/>
            </a:pPr>
            <a:r>
              <a:rPr lang="es-ES" sz="2200" dirty="0" smtClean="0"/>
              <a:t>Filtrado de la señal: Filtros IIR para cada banda.</a:t>
            </a:r>
          </a:p>
          <a:p>
            <a:pPr lvl="1">
              <a:buFont typeface="Arial" pitchFamily="34" charset="0"/>
              <a:buChar char="•"/>
            </a:pPr>
            <a:endParaRPr lang="es-ES" sz="2200" dirty="0" smtClean="0"/>
          </a:p>
          <a:p>
            <a:pPr marL="457200" lvl="1" indent="0">
              <a:buNone/>
            </a:pPr>
            <a:endParaRPr lang="es-ES" sz="2200" dirty="0"/>
          </a:p>
          <a:p>
            <a:pPr marL="457200" lvl="1" indent="0">
              <a:buNone/>
            </a:pPr>
            <a:endParaRPr lang="es-ES" sz="2200" dirty="0" smtClean="0"/>
          </a:p>
          <a:p>
            <a:pPr lvl="1">
              <a:buFont typeface="Arial" pitchFamily="34" charset="0"/>
              <a:buChar char="•"/>
            </a:pPr>
            <a:r>
              <a:rPr lang="es-ES" sz="2200" dirty="0" smtClean="0"/>
              <a:t>Proceso de extracción de características: script en </a:t>
            </a:r>
            <a:r>
              <a:rPr lang="es-ES" sz="2200" dirty="0" err="1" smtClean="0"/>
              <a:t>matlab</a:t>
            </a:r>
            <a:r>
              <a:rPr lang="es-ES" sz="2200" dirty="0" smtClean="0"/>
              <a:t>.</a:t>
            </a:r>
          </a:p>
          <a:p>
            <a:pPr marL="1371600" lvl="2" indent="-457200">
              <a:buFont typeface="+mj-lt"/>
              <a:buAutoNum type="arabicParenR"/>
            </a:pPr>
            <a:r>
              <a:rPr lang="es-ES" sz="1800" dirty="0" smtClean="0">
                <a:latin typeface="Consolas" pitchFamily="49" charset="0"/>
              </a:rPr>
              <a:t>Por cada paciente:</a:t>
            </a:r>
          </a:p>
          <a:p>
            <a:pPr lvl="3">
              <a:buFont typeface="Wingdings" pitchFamily="2" charset="2"/>
              <a:buChar char="§"/>
            </a:pPr>
            <a:r>
              <a:rPr lang="es-ES" sz="1800" dirty="0" smtClean="0">
                <a:latin typeface="Consolas" pitchFamily="49" charset="0"/>
              </a:rPr>
              <a:t>Calcular las potencias en cada banda de todas las señales EEG y guardarlas.</a:t>
            </a:r>
          </a:p>
          <a:p>
            <a:pPr marL="1371600" lvl="2" indent="-457200">
              <a:buFont typeface="+mj-lt"/>
              <a:buAutoNum type="arabicParenR"/>
            </a:pPr>
            <a:r>
              <a:rPr lang="es-ES" sz="1800" dirty="0" smtClean="0">
                <a:latin typeface="Consolas" pitchFamily="49" charset="0"/>
              </a:rPr>
              <a:t>Elegir las muestras más significativas para cada clase.</a:t>
            </a:r>
          </a:p>
          <a:p>
            <a:pPr marL="1371600" lvl="2" indent="-457200">
              <a:buFont typeface="+mj-lt"/>
              <a:buAutoNum type="arabicParenR"/>
            </a:pPr>
            <a:r>
              <a:rPr lang="es-ES" sz="1800" dirty="0" smtClean="0">
                <a:latin typeface="Consolas" pitchFamily="49" charset="0"/>
              </a:rPr>
              <a:t>Aplicar las fórmulas de las características sobre las muestras más significativas.</a:t>
            </a:r>
          </a:p>
          <a:p>
            <a:pPr marL="1371600" lvl="2" indent="-457200">
              <a:buFont typeface="+mj-lt"/>
              <a:buAutoNum type="arabicParenR"/>
            </a:pPr>
            <a:r>
              <a:rPr lang="es-ES" sz="1800" dirty="0" smtClean="0">
                <a:latin typeface="Consolas" pitchFamily="49" charset="0"/>
              </a:rPr>
              <a:t>Exportar el conjunto de características etiquetado en un fichero .</a:t>
            </a:r>
            <a:r>
              <a:rPr lang="es-ES" sz="1800" dirty="0" err="1" smtClean="0">
                <a:latin typeface="Consolas" pitchFamily="49" charset="0"/>
              </a:rPr>
              <a:t>csv</a:t>
            </a:r>
            <a:r>
              <a:rPr lang="es-ES" sz="1800" dirty="0" smtClean="0">
                <a:latin typeface="Consolas" pitchFamily="49" charset="0"/>
              </a:rPr>
              <a:t>.</a:t>
            </a:r>
          </a:p>
          <a:p>
            <a:pPr marL="457200" lvl="1" indent="0">
              <a:lnSpc>
                <a:spcPct val="150000"/>
              </a:lnSpc>
              <a:buNone/>
            </a:pPr>
            <a:endParaRPr lang="es-ES" sz="2200" dirty="0" smtClean="0"/>
          </a:p>
          <a:p>
            <a:pPr lvl="1">
              <a:lnSpc>
                <a:spcPct val="150000"/>
              </a:lnSpc>
              <a:buFont typeface="Arial" pitchFamily="34" charset="0"/>
              <a:buChar char="•"/>
            </a:pPr>
            <a:endParaRPr lang="es-ES" sz="2400" dirty="0" smtClean="0"/>
          </a:p>
          <a:p>
            <a:pPr marL="1326954" lvl="3" indent="0">
              <a:lnSpc>
                <a:spcPct val="150000"/>
              </a:lnSpc>
              <a:buNone/>
            </a:pPr>
            <a:endParaRPr lang="es-ES" sz="300" dirty="0" smtClean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87624" y="2179901"/>
            <a:ext cx="2881389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354907" y="2195513"/>
            <a:ext cx="2881389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634098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2800" b="1" dirty="0"/>
              <a:t>3</a:t>
            </a:r>
            <a:r>
              <a:rPr lang="es-ES" sz="2800" b="1" dirty="0" smtClean="0"/>
              <a:t>. </a:t>
            </a:r>
            <a:r>
              <a:rPr lang="es-ES" b="1" dirty="0" smtClean="0"/>
              <a:t>Técnicas utilizadas</a:t>
            </a:r>
            <a:endParaRPr lang="es-E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9512" y="1124744"/>
            <a:ext cx="8640960" cy="4032448"/>
          </a:xfrm>
        </p:spPr>
        <p:txBody>
          <a:bodyPr/>
          <a:lstStyle/>
          <a:p>
            <a:pPr marL="457200" indent="-457200">
              <a:lnSpc>
                <a:spcPct val="150000"/>
              </a:lnSpc>
              <a:buFont typeface="+mj-lt"/>
              <a:buAutoNum type="arabicPeriod" startAt="2"/>
            </a:pPr>
            <a:r>
              <a:rPr lang="es-ES" sz="2400" dirty="0" smtClean="0"/>
              <a:t>Técnicas para la extracción de características</a:t>
            </a:r>
          </a:p>
          <a:p>
            <a:pPr lvl="1">
              <a:buFont typeface="Arial" pitchFamily="34" charset="0"/>
              <a:buChar char="•"/>
            </a:pPr>
            <a:r>
              <a:rPr lang="es-ES" sz="2200" dirty="0" smtClean="0"/>
              <a:t>Parámetros del script</a:t>
            </a:r>
          </a:p>
          <a:p>
            <a:pPr lvl="1">
              <a:buFont typeface="Arial" pitchFamily="34" charset="0"/>
              <a:buChar char="•"/>
            </a:pPr>
            <a:endParaRPr lang="es-ES" sz="2200" dirty="0" smtClean="0"/>
          </a:p>
          <a:p>
            <a:pPr marL="457200" lvl="1" indent="0">
              <a:buNone/>
            </a:pPr>
            <a:endParaRPr lang="es-ES" sz="2200" dirty="0"/>
          </a:p>
          <a:p>
            <a:pPr marL="457200" lvl="1" indent="0">
              <a:buNone/>
            </a:pPr>
            <a:endParaRPr lang="es-ES" sz="2200" dirty="0" smtClean="0"/>
          </a:p>
          <a:p>
            <a:pPr marL="457200" lvl="1" indent="0">
              <a:lnSpc>
                <a:spcPct val="150000"/>
              </a:lnSpc>
              <a:buNone/>
            </a:pPr>
            <a:endParaRPr lang="es-ES" sz="2200" dirty="0" smtClean="0"/>
          </a:p>
          <a:p>
            <a:pPr lvl="1">
              <a:lnSpc>
                <a:spcPct val="150000"/>
              </a:lnSpc>
              <a:buFont typeface="Arial" pitchFamily="34" charset="0"/>
              <a:buChar char="•"/>
            </a:pPr>
            <a:endParaRPr lang="es-ES" sz="2400" dirty="0" smtClean="0"/>
          </a:p>
          <a:p>
            <a:pPr marL="1326954" lvl="3" indent="0">
              <a:lnSpc>
                <a:spcPct val="150000"/>
              </a:lnSpc>
              <a:buNone/>
            </a:pPr>
            <a:endParaRPr lang="es-ES" sz="300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17527707"/>
                  </p:ext>
                </p:extLst>
              </p:nvPr>
            </p:nvGraphicFramePr>
            <p:xfrm>
              <a:off x="1115616" y="2574032"/>
              <a:ext cx="7416824" cy="2655168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1940425"/>
                    <a:gridCol w="1948007"/>
                    <a:gridCol w="3528392"/>
                  </a:tblGrid>
                  <a:tr h="288032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  <a:tabLst>
                              <a:tab pos="5581015" algn="l"/>
                            </a:tabLst>
                          </a:pPr>
                          <a:r>
                            <a:rPr lang="es-ES" sz="1200" b="1" spc="-20" dirty="0">
                              <a:effectLst/>
                              <a:latin typeface="Calibri" pitchFamily="34" charset="0"/>
                              <a:ea typeface="Calibri"/>
                              <a:cs typeface="Calibri" pitchFamily="34" charset="0"/>
                            </a:rPr>
                            <a:t>Parámetro</a:t>
                          </a:r>
                        </a:p>
                      </a:txBody>
                      <a:tcPr marL="67667" marR="67667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BFBFB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  <a:tabLst>
                              <a:tab pos="5581015" algn="l"/>
                            </a:tabLst>
                          </a:pPr>
                          <a:r>
                            <a:rPr lang="es-ES" sz="1200" b="1" spc="-20" dirty="0">
                              <a:effectLst/>
                              <a:latin typeface="Calibri" pitchFamily="34" charset="0"/>
                              <a:ea typeface="Calibri"/>
                              <a:cs typeface="Calibri" pitchFamily="34" charset="0"/>
                            </a:rPr>
                            <a:t>Valor</a:t>
                          </a:r>
                        </a:p>
                      </a:txBody>
                      <a:tcPr marL="67667" marR="67667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BFBFB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  <a:tabLst>
                              <a:tab pos="5581015" algn="l"/>
                            </a:tabLst>
                          </a:pPr>
                          <a:r>
                            <a:rPr lang="es-ES" sz="1200" b="1" spc="-20" dirty="0">
                              <a:effectLst/>
                              <a:latin typeface="Calibri" pitchFamily="34" charset="0"/>
                              <a:ea typeface="Calibri"/>
                              <a:cs typeface="Calibri" pitchFamily="34" charset="0"/>
                            </a:rPr>
                            <a:t>Descripción</a:t>
                          </a:r>
                        </a:p>
                      </a:txBody>
                      <a:tcPr marL="67667" marR="67667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BFBFBF"/>
                        </a:solidFill>
                      </a:tcPr>
                    </a:tc>
                  </a:tr>
                  <a:tr h="360040">
                    <a:tc>
                      <a:txBody>
                        <a:bodyPr/>
                        <a:lstStyle/>
                        <a:p>
                          <a:pPr algn="just"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  <a:tabLst>
                              <a:tab pos="5581015" algn="l"/>
                            </a:tabLst>
                          </a:pPr>
                          <a:endParaRPr lang="es-ES" sz="100" b="1" spc="-20" dirty="0" smtClean="0">
                            <a:effectLst/>
                            <a:latin typeface="Courier New"/>
                            <a:ea typeface="Calibri"/>
                            <a:cs typeface="Times New Roman"/>
                          </a:endParaRPr>
                        </a:p>
                        <a:p>
                          <a:pPr algn="just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  <a:tabLst>
                              <a:tab pos="5581015" algn="l"/>
                            </a:tabLst>
                          </a:pPr>
                          <a:r>
                            <a:rPr lang="es-ES" sz="1000" b="1" spc="-20" dirty="0" smtClean="0">
                              <a:effectLst/>
                              <a:latin typeface="Courier New"/>
                              <a:ea typeface="Calibri"/>
                              <a:cs typeface="Times New Roman"/>
                            </a:rPr>
                            <a:t>CONJUNTO_CARACTERISTICAS</a:t>
                          </a:r>
                          <a:endParaRPr lang="es-ES" sz="1100" b="1" spc="-20" dirty="0">
                            <a:effectLst/>
                            <a:latin typeface="Times New Roman"/>
                            <a:ea typeface="Calibri"/>
                            <a:cs typeface="Times New Roman"/>
                          </a:endParaRPr>
                        </a:p>
                      </a:txBody>
                      <a:tcPr marL="67667" marR="67667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F2F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  <a:tabLst>
                              <a:tab pos="5581015" algn="l"/>
                            </a:tabLst>
                          </a:pPr>
                          <a:endParaRPr lang="es-ES" sz="100" spc="-20" dirty="0" smtClean="0">
                            <a:effectLst/>
                            <a:latin typeface="Calibri" pitchFamily="34" charset="0"/>
                            <a:ea typeface="Calibri"/>
                            <a:cs typeface="Calibri" pitchFamily="34" charset="0"/>
                          </a:endParaRPr>
                        </a:p>
                        <a:p>
                          <a:pPr algn="just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  <a:tabLst>
                              <a:tab pos="5581015" algn="l"/>
                            </a:tabLst>
                          </a:pPr>
                          <a:r>
                            <a:rPr lang="es-ES" sz="1100" spc="-20" dirty="0" smtClean="0">
                              <a:effectLst/>
                              <a:latin typeface="Calibri" pitchFamily="34" charset="0"/>
                              <a:ea typeface="Calibri"/>
                              <a:cs typeface="Calibri" pitchFamily="34" charset="0"/>
                            </a:rPr>
                            <a:t>Entero </a:t>
                          </a:r>
                          <a:r>
                            <a:rPr lang="es-ES" sz="1100" spc="-20" dirty="0">
                              <a:effectLst/>
                              <a:latin typeface="Calibri" pitchFamily="34" charset="0"/>
                              <a:ea typeface="Calibri"/>
                              <a:cs typeface="Calibri" pitchFamily="34" charset="0"/>
                            </a:rPr>
                            <a:t>[1, 6].</a:t>
                          </a:r>
                        </a:p>
                      </a:txBody>
                      <a:tcPr marL="67667" marR="67667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F2F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  <a:tabLst>
                              <a:tab pos="5581015" algn="l"/>
                            </a:tabLst>
                          </a:pPr>
                          <a:r>
                            <a:rPr lang="es-ES" sz="1100" spc="-20">
                              <a:effectLst/>
                              <a:latin typeface="Calibri" pitchFamily="34" charset="0"/>
                              <a:ea typeface="Calibri"/>
                              <a:cs typeface="Calibri" pitchFamily="34" charset="0"/>
                            </a:rPr>
                            <a:t>Indica el conjunto de características a extraer de los mencionados en el punto 6.1. </a:t>
                          </a:r>
                        </a:p>
                      </a:txBody>
                      <a:tcPr marL="67667" marR="67667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F2F2"/>
                        </a:solidFill>
                      </a:tcPr>
                    </a:tc>
                  </a:tr>
                  <a:tr h="361176">
                    <a:tc>
                      <a:txBody>
                        <a:bodyPr/>
                        <a:lstStyle/>
                        <a:p>
                          <a:pPr algn="just"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  <a:tabLst>
                              <a:tab pos="5581015" algn="l"/>
                            </a:tabLst>
                          </a:pPr>
                          <a:endParaRPr lang="es-ES" sz="100" b="1" spc="-20" dirty="0" smtClean="0">
                            <a:effectLst/>
                            <a:latin typeface="Courier New"/>
                            <a:ea typeface="Calibri"/>
                            <a:cs typeface="Times New Roman"/>
                          </a:endParaRPr>
                        </a:p>
                        <a:p>
                          <a:pPr algn="just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  <a:tabLst>
                              <a:tab pos="5581015" algn="l"/>
                            </a:tabLst>
                          </a:pPr>
                          <a:r>
                            <a:rPr lang="es-ES" sz="1000" b="1" spc="-20" dirty="0" smtClean="0">
                              <a:effectLst/>
                              <a:latin typeface="Courier New"/>
                              <a:ea typeface="Calibri"/>
                              <a:cs typeface="Times New Roman"/>
                            </a:rPr>
                            <a:t>TSTART</a:t>
                          </a:r>
                          <a:endParaRPr lang="es-ES" sz="1100" b="1" spc="-20" dirty="0">
                            <a:effectLst/>
                            <a:latin typeface="Times New Roman"/>
                            <a:ea typeface="Calibri"/>
                            <a:cs typeface="Times New Roman"/>
                          </a:endParaRPr>
                        </a:p>
                      </a:txBody>
                      <a:tcPr marL="67667" marR="67667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F2F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  <a:tabLst>
                              <a:tab pos="5581015" algn="l"/>
                            </a:tabLst>
                          </a:pPr>
                          <a:endParaRPr lang="es-ES" sz="100" spc="-20" dirty="0" smtClean="0">
                            <a:effectLst/>
                            <a:latin typeface="Calibri" pitchFamily="34" charset="0"/>
                            <a:ea typeface="Calibri"/>
                            <a:cs typeface="Calibri" pitchFamily="34" charset="0"/>
                          </a:endParaRPr>
                        </a:p>
                        <a:p>
                          <a:pPr algn="just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  <a:tabLst>
                              <a:tab pos="5581015" algn="l"/>
                            </a:tabLst>
                          </a:pPr>
                          <a:r>
                            <a:rPr lang="es-ES" sz="1100" spc="-20" dirty="0" smtClean="0">
                              <a:effectLst/>
                              <a:latin typeface="Calibri" pitchFamily="34" charset="0"/>
                              <a:ea typeface="Calibri"/>
                              <a:cs typeface="Calibri" pitchFamily="34" charset="0"/>
                            </a:rPr>
                            <a:t>Vector </a:t>
                          </a:r>
                          <a:r>
                            <a:rPr lang="es-ES" sz="1100" spc="-20" dirty="0">
                              <a:effectLst/>
                              <a:latin typeface="Calibri" pitchFamily="34" charset="0"/>
                              <a:ea typeface="Calibri"/>
                              <a:cs typeface="Calibri" pitchFamily="34" charset="0"/>
                            </a:rPr>
                            <a:t>de enteros entre 0 y 63.</a:t>
                          </a:r>
                        </a:p>
                      </a:txBody>
                      <a:tcPr marL="67667" marR="67667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F2F2"/>
                        </a:solidFill>
                      </a:tcPr>
                    </a:tc>
                    <a:tc rowSpan="2">
                      <a:txBody>
                        <a:bodyPr/>
                        <a:lstStyle/>
                        <a:p>
                          <a:pPr algn="just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  <a:tabLst>
                              <a:tab pos="5581015" algn="l"/>
                            </a:tabLst>
                          </a:pPr>
                          <a:r>
                            <a:rPr lang="es-ES" sz="1100" spc="-20" dirty="0">
                              <a:effectLst/>
                              <a:latin typeface="Calibri" pitchFamily="34" charset="0"/>
                              <a:ea typeface="Calibri"/>
                              <a:cs typeface="Calibri" pitchFamily="34" charset="0"/>
                            </a:rPr>
                            <a:t>Estas variables indican las ventanas –y por lo tanto, el nº de muestras a extraer– que se van a utilizar en cada señal EEG. Por defecto, se toma una única ventana correspondiente a los últimos 30 segundos de cada EEG. </a:t>
                          </a:r>
                        </a:p>
                      </a:txBody>
                      <a:tcPr marL="67667" marR="67667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F2F2"/>
                        </a:solidFill>
                      </a:tcPr>
                    </a:tc>
                  </a:tr>
                  <a:tr h="432048">
                    <a:tc>
                      <a:txBody>
                        <a:bodyPr/>
                        <a:lstStyle/>
                        <a:p>
                          <a:pPr algn="just"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  <a:tabLst>
                              <a:tab pos="5581015" algn="l"/>
                            </a:tabLst>
                          </a:pPr>
                          <a:endParaRPr lang="es-ES" sz="400" b="1" spc="-20" dirty="0" smtClean="0">
                            <a:effectLst/>
                            <a:latin typeface="Courier New"/>
                            <a:ea typeface="Calibri"/>
                            <a:cs typeface="Times New Roman"/>
                          </a:endParaRPr>
                        </a:p>
                        <a:p>
                          <a:pPr algn="just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  <a:tabLst>
                              <a:tab pos="5581015" algn="l"/>
                            </a:tabLst>
                          </a:pPr>
                          <a:r>
                            <a:rPr lang="es-ES" sz="1000" b="1" spc="-20" dirty="0" smtClean="0">
                              <a:effectLst/>
                              <a:latin typeface="Courier New"/>
                              <a:ea typeface="Calibri"/>
                              <a:cs typeface="Times New Roman"/>
                            </a:rPr>
                            <a:t>TSTOP</a:t>
                          </a:r>
                          <a:endParaRPr lang="es-ES" sz="1100" b="1" spc="-20" dirty="0">
                            <a:effectLst/>
                            <a:latin typeface="Times New Roman"/>
                            <a:ea typeface="Calibri"/>
                            <a:cs typeface="Times New Roman"/>
                          </a:endParaRPr>
                        </a:p>
                      </a:txBody>
                      <a:tcPr marL="67667" marR="67667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F2F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  <a:tabLst>
                              <a:tab pos="5581015" algn="l"/>
                            </a:tabLst>
                          </a:pPr>
                          <a:r>
                            <a:rPr lang="es-ES" sz="1100" spc="-20" dirty="0" smtClean="0">
                              <a:effectLst/>
                              <a:latin typeface="Calibri" pitchFamily="34" charset="0"/>
                              <a:ea typeface="Calibri"/>
                              <a:cs typeface="Calibri" pitchFamily="34" charset="0"/>
                            </a:rPr>
                            <a:t>Ídem </a:t>
                          </a:r>
                          <a:r>
                            <a:rPr lang="es-ES" sz="1100" spc="-20" dirty="0" smtClean="0">
                              <a:effectLst/>
                              <a:latin typeface="Courier New" pitchFamily="49" charset="0"/>
                              <a:ea typeface="Calibri"/>
                              <a:cs typeface="Courier New" pitchFamily="49" charset="0"/>
                            </a:rPr>
                            <a:t>TSTART</a:t>
                          </a:r>
                          <a:r>
                            <a:rPr lang="es-ES" sz="1100" spc="-20" dirty="0" smtClean="0">
                              <a:effectLst/>
                              <a:latin typeface="Calibri" pitchFamily="34" charset="0"/>
                              <a:ea typeface="Calibri"/>
                              <a:cs typeface="Calibri" pitchFamily="34" charset="0"/>
                            </a:rPr>
                            <a:t>. Debe cumplir </a:t>
                          </a:r>
                          <a:endParaRPr lang="es-ES" sz="1100" spc="-20" dirty="0">
                            <a:effectLst/>
                            <a:latin typeface="Calibri" pitchFamily="34" charset="0"/>
                            <a:ea typeface="Calibri"/>
                            <a:cs typeface="Calibri" pitchFamily="34" charset="0"/>
                          </a:endParaRPr>
                        </a:p>
                        <a:p>
                          <a:pPr algn="just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  <a:tabLst>
                              <a:tab pos="558101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s-ES" sz="1000" spc="-20">
                                    <a:effectLst/>
                                    <a:latin typeface="Cambria Math"/>
                                    <a:ea typeface="Calibri"/>
                                    <a:cs typeface="Times New Roman"/>
                                  </a:rPr>
                                  <m:t>TSTOP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s-ES" sz="1000" i="1" spc="-20">
                                        <a:effectLst/>
                                        <a:latin typeface="Cambria Math"/>
                                        <a:ea typeface="Calibri"/>
                                        <a:cs typeface="Times New Roman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s-ES" sz="1000" spc="-20">
                                        <a:effectLst/>
                                        <a:latin typeface="Cambria Math"/>
                                        <a:ea typeface="Calibri"/>
                                        <a:cs typeface="Times New Roman"/>
                                      </a:rPr>
                                      <m:t>i</m:t>
                                    </m:r>
                                  </m:e>
                                </m:d>
                                <m:r>
                                  <a:rPr lang="es-ES" sz="1000" spc="-20">
                                    <a:effectLst/>
                                    <a:latin typeface="Cambria Math"/>
                                    <a:ea typeface="Calibri"/>
                                    <a:cs typeface="Times New Roman"/>
                                  </a:rPr>
                                  <m:t>&gt; </m:t>
                                </m:r>
                                <m:r>
                                  <m:rPr>
                                    <m:sty m:val="p"/>
                                  </m:rPr>
                                  <a:rPr lang="es-ES" sz="1000" spc="-20">
                                    <a:effectLst/>
                                    <a:latin typeface="Cambria Math"/>
                                    <a:ea typeface="Calibri"/>
                                    <a:cs typeface="Times New Roman"/>
                                  </a:rPr>
                                  <m:t>TSTART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s-ES" sz="1000" i="1" spc="-20">
                                        <a:effectLst/>
                                        <a:latin typeface="Cambria Math"/>
                                        <a:ea typeface="Calibri"/>
                                        <a:cs typeface="Times New Roman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s-ES" sz="1000" spc="-20">
                                        <a:effectLst/>
                                        <a:latin typeface="Cambria Math"/>
                                        <a:ea typeface="Calibri"/>
                                        <a:cs typeface="Times New Roman"/>
                                      </a:rPr>
                                      <m:t>i</m:t>
                                    </m:r>
                                  </m:e>
                                </m:d>
                                <m:r>
                                  <a:rPr lang="es-ES" sz="1000" i="1" spc="-20">
                                    <a:effectLst/>
                                    <a:latin typeface="Cambria Math"/>
                                    <a:ea typeface="Times New Roman"/>
                                    <a:cs typeface="Times New Roman"/>
                                  </a:rPr>
                                  <m:t> ∀</m:t>
                                </m:r>
                                <m:r>
                                  <a:rPr lang="es-ES" sz="1000" i="1" spc="-20">
                                    <a:effectLst/>
                                    <a:latin typeface="Cambria Math"/>
                                    <a:ea typeface="Times New Roman"/>
                                    <a:cs typeface="Times New Roman"/>
                                  </a:rPr>
                                  <m:t>𝑖</m:t>
                                </m:r>
                              </m:oMath>
                            </m:oMathPara>
                          </a14:m>
                          <a:endParaRPr lang="es-ES" sz="1100" spc="-20" dirty="0">
                            <a:effectLst/>
                            <a:latin typeface="Calibri" pitchFamily="34" charset="0"/>
                            <a:ea typeface="Calibri"/>
                            <a:cs typeface="Calibri" pitchFamily="34" charset="0"/>
                          </a:endParaRPr>
                        </a:p>
                      </a:txBody>
                      <a:tcPr marL="67667" marR="67667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F2F2"/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</a:tr>
                  <a:tr h="488800">
                    <a:tc>
                      <a:txBody>
                        <a:bodyPr/>
                        <a:lstStyle/>
                        <a:p>
                          <a:pPr algn="just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  <a:tabLst>
                              <a:tab pos="5581015" algn="l"/>
                            </a:tabLst>
                          </a:pPr>
                          <a:endParaRPr lang="es-ES" sz="100" b="1" spc="-20" dirty="0" smtClean="0">
                            <a:effectLst/>
                            <a:latin typeface="Courier New"/>
                            <a:ea typeface="Calibri"/>
                            <a:cs typeface="Times New Roman"/>
                          </a:endParaRPr>
                        </a:p>
                        <a:p>
                          <a:pPr algn="just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  <a:tabLst>
                              <a:tab pos="5581015" algn="l"/>
                            </a:tabLst>
                          </a:pPr>
                          <a:r>
                            <a:rPr lang="es-ES" sz="1000" b="1" spc="-20" dirty="0" smtClean="0">
                              <a:effectLst/>
                              <a:latin typeface="Courier New"/>
                              <a:ea typeface="Calibri"/>
                              <a:cs typeface="Times New Roman"/>
                            </a:rPr>
                            <a:t>PUNTUACION_CLASE1</a:t>
                          </a:r>
                          <a:endParaRPr lang="es-ES" sz="1100" b="1" spc="-20" dirty="0">
                            <a:effectLst/>
                            <a:latin typeface="Times New Roman"/>
                            <a:ea typeface="Calibri"/>
                            <a:cs typeface="Times New Roman"/>
                          </a:endParaRPr>
                        </a:p>
                      </a:txBody>
                      <a:tcPr marL="67667" marR="67667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F2F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  <a:tabLst>
                              <a:tab pos="5581015" algn="l"/>
                            </a:tabLst>
                          </a:pPr>
                          <a:endParaRPr lang="es-ES" sz="100" spc="-20" dirty="0" smtClean="0">
                            <a:effectLst/>
                            <a:latin typeface="Calibri" pitchFamily="34" charset="0"/>
                            <a:ea typeface="Calibri"/>
                            <a:cs typeface="Calibri" pitchFamily="34" charset="0"/>
                          </a:endParaRPr>
                        </a:p>
                        <a:p>
                          <a:pPr algn="just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  <a:tabLst>
                              <a:tab pos="5581015" algn="l"/>
                            </a:tabLst>
                          </a:pPr>
                          <a:r>
                            <a:rPr lang="es-ES" sz="1100" spc="-20" dirty="0" smtClean="0">
                              <a:effectLst/>
                              <a:latin typeface="Calibri" pitchFamily="34" charset="0"/>
                              <a:ea typeface="Calibri"/>
                              <a:cs typeface="Calibri" pitchFamily="34" charset="0"/>
                            </a:rPr>
                            <a:t>Decimal </a:t>
                          </a:r>
                          <a:r>
                            <a:rPr lang="es-ES" sz="1100" spc="-20" dirty="0">
                              <a:effectLst/>
                              <a:latin typeface="Calibri" pitchFamily="34" charset="0"/>
                              <a:ea typeface="Calibri"/>
                              <a:cs typeface="Calibri" pitchFamily="34" charset="0"/>
                            </a:rPr>
                            <a:t>[1, 9).</a:t>
                          </a:r>
                        </a:p>
                      </a:txBody>
                      <a:tcPr marL="67667" marR="67667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F2F2"/>
                        </a:solidFill>
                      </a:tcPr>
                    </a:tc>
                    <a:tc rowSpan="2">
                      <a:txBody>
                        <a:bodyPr/>
                        <a:lstStyle/>
                        <a:p>
                          <a:pPr algn="just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  <a:tabLst>
                              <a:tab pos="5581015" algn="l"/>
                            </a:tabLst>
                          </a:pPr>
                          <a:r>
                            <a:rPr lang="es-ES" sz="1100" spc="-20" dirty="0">
                              <a:effectLst/>
                              <a:latin typeface="Calibri" pitchFamily="34" charset="0"/>
                              <a:ea typeface="Calibri"/>
                              <a:cs typeface="Calibri" pitchFamily="34" charset="0"/>
                            </a:rPr>
                            <a:t>Estas variables indican las puntuaciones máximas y mínimas para que una muestra se considere de la clase 1 (etiqueta en [0, PUNTUACION_CLASE1]  o clase 2 (etiqueta en [PUNTUACION_CLASE1, 9], respectivamente. Los </a:t>
                          </a:r>
                          <a:r>
                            <a:rPr lang="es-ES" sz="1100" spc="-20" dirty="0" err="1">
                              <a:effectLst/>
                              <a:latin typeface="Calibri" pitchFamily="34" charset="0"/>
                              <a:ea typeface="Calibri"/>
                              <a:cs typeface="Calibri" pitchFamily="34" charset="0"/>
                            </a:rPr>
                            <a:t>trials</a:t>
                          </a:r>
                          <a:r>
                            <a:rPr lang="es-ES" sz="1100" spc="-20" dirty="0">
                              <a:effectLst/>
                              <a:latin typeface="Calibri" pitchFamily="34" charset="0"/>
                              <a:ea typeface="Calibri"/>
                              <a:cs typeface="Calibri" pitchFamily="34" charset="0"/>
                            </a:rPr>
                            <a:t> que no pertenezcan a ninguna de estas clases, se desecharán. Estas variables nos sirven para quedarnos con los </a:t>
                          </a:r>
                          <a:r>
                            <a:rPr lang="es-ES" sz="1100" spc="-20" dirty="0" err="1">
                              <a:effectLst/>
                              <a:latin typeface="Calibri" pitchFamily="34" charset="0"/>
                              <a:ea typeface="Calibri"/>
                              <a:cs typeface="Calibri" pitchFamily="34" charset="0"/>
                            </a:rPr>
                            <a:t>trials</a:t>
                          </a:r>
                          <a:r>
                            <a:rPr lang="es-ES" sz="1100" spc="-20" dirty="0">
                              <a:effectLst/>
                              <a:latin typeface="Calibri" pitchFamily="34" charset="0"/>
                              <a:ea typeface="Calibri"/>
                              <a:cs typeface="Calibri" pitchFamily="34" charset="0"/>
                            </a:rPr>
                            <a:t> más significativos.</a:t>
                          </a:r>
                        </a:p>
                      </a:txBody>
                      <a:tcPr marL="67667" marR="67667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F2F2"/>
                        </a:solidFill>
                      </a:tcPr>
                    </a:tc>
                  </a:tr>
                  <a:tr h="606936">
                    <a:tc>
                      <a:txBody>
                        <a:bodyPr/>
                        <a:lstStyle/>
                        <a:p>
                          <a:pPr algn="just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  <a:tabLst>
                              <a:tab pos="5581015" algn="l"/>
                            </a:tabLst>
                          </a:pPr>
                          <a:endParaRPr lang="es-ES" sz="600" b="1" spc="-20" dirty="0" smtClean="0">
                            <a:effectLst/>
                            <a:latin typeface="Courier New"/>
                            <a:ea typeface="Calibri"/>
                            <a:cs typeface="Times New Roman"/>
                          </a:endParaRPr>
                        </a:p>
                        <a:p>
                          <a:pPr algn="just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  <a:tabLst>
                              <a:tab pos="5581015" algn="l"/>
                            </a:tabLst>
                          </a:pPr>
                          <a:r>
                            <a:rPr lang="es-ES" sz="1000" b="1" spc="-20" dirty="0" smtClean="0">
                              <a:effectLst/>
                              <a:latin typeface="Courier New"/>
                              <a:ea typeface="Calibri"/>
                              <a:cs typeface="Times New Roman"/>
                            </a:rPr>
                            <a:t>PUNTUACION_CLASE2</a:t>
                          </a:r>
                          <a:endParaRPr lang="es-ES" sz="1100" b="1" spc="-20" dirty="0">
                            <a:effectLst/>
                            <a:latin typeface="Times New Roman"/>
                            <a:ea typeface="Calibri"/>
                            <a:cs typeface="Times New Roman"/>
                          </a:endParaRPr>
                        </a:p>
                      </a:txBody>
                      <a:tcPr marL="67667" marR="67667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F2F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  <a:tabLst>
                              <a:tab pos="5581015" algn="l"/>
                            </a:tabLst>
                          </a:pPr>
                          <a:endParaRPr lang="es-ES" sz="100" spc="-20" dirty="0" smtClean="0">
                            <a:effectLst/>
                            <a:latin typeface="Calibri" pitchFamily="34" charset="0"/>
                            <a:ea typeface="Calibri"/>
                            <a:cs typeface="Calibri" pitchFamily="34" charset="0"/>
                          </a:endParaRPr>
                        </a:p>
                        <a:p>
                          <a:pPr algn="just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  <a:tabLst>
                              <a:tab pos="5581015" algn="l"/>
                            </a:tabLst>
                          </a:pPr>
                          <a:r>
                            <a:rPr lang="es-ES" sz="1100" spc="-20" dirty="0" smtClean="0">
                              <a:effectLst/>
                              <a:latin typeface="Calibri" pitchFamily="34" charset="0"/>
                              <a:ea typeface="Calibri"/>
                              <a:cs typeface="Calibri" pitchFamily="34" charset="0"/>
                            </a:rPr>
                            <a:t>Decimal </a:t>
                          </a:r>
                          <a:r>
                            <a:rPr lang="es-ES" sz="1100" spc="-20" dirty="0">
                              <a:effectLst/>
                              <a:latin typeface="Calibri" pitchFamily="34" charset="0"/>
                              <a:ea typeface="Calibri"/>
                              <a:cs typeface="Calibri" pitchFamily="34" charset="0"/>
                            </a:rPr>
                            <a:t>(1, 9]. Debe ser mayor que </a:t>
                          </a:r>
                          <a:r>
                            <a:rPr lang="es-ES" sz="1100" spc="-20" dirty="0" smtClean="0">
                              <a:effectLst/>
                              <a:latin typeface="Courier New" pitchFamily="49" charset="0"/>
                              <a:ea typeface="Calibri"/>
                              <a:cs typeface="Courier New" pitchFamily="49" charset="0"/>
                            </a:rPr>
                            <a:t>PUNTUACION_CLASE1</a:t>
                          </a:r>
                          <a:endParaRPr lang="es-ES" sz="1100" spc="-20" dirty="0">
                            <a:effectLst/>
                            <a:latin typeface="Courier New" pitchFamily="49" charset="0"/>
                            <a:ea typeface="Calibri"/>
                            <a:cs typeface="Courier New" pitchFamily="49" charset="0"/>
                          </a:endParaRPr>
                        </a:p>
                      </a:txBody>
                      <a:tcPr marL="67667" marR="67667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F2F2"/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17527707"/>
                  </p:ext>
                </p:extLst>
              </p:nvPr>
            </p:nvGraphicFramePr>
            <p:xfrm>
              <a:off x="1115616" y="2574032"/>
              <a:ext cx="7416824" cy="2655168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1940425"/>
                    <a:gridCol w="1948007"/>
                    <a:gridCol w="3528392"/>
                  </a:tblGrid>
                  <a:tr h="288032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  <a:tabLst>
                              <a:tab pos="5581015" algn="l"/>
                            </a:tabLst>
                          </a:pPr>
                          <a:r>
                            <a:rPr lang="es-ES" sz="1200" b="1" spc="-20" dirty="0">
                              <a:effectLst/>
                              <a:latin typeface="Calibri" pitchFamily="34" charset="0"/>
                              <a:ea typeface="Calibri"/>
                              <a:cs typeface="Calibri" pitchFamily="34" charset="0"/>
                            </a:rPr>
                            <a:t>Parámetro</a:t>
                          </a:r>
                        </a:p>
                      </a:txBody>
                      <a:tcPr marL="67667" marR="67667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BFBFB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  <a:tabLst>
                              <a:tab pos="5581015" algn="l"/>
                            </a:tabLst>
                          </a:pPr>
                          <a:r>
                            <a:rPr lang="es-ES" sz="1200" b="1" spc="-20" dirty="0">
                              <a:effectLst/>
                              <a:latin typeface="Calibri" pitchFamily="34" charset="0"/>
                              <a:ea typeface="Calibri"/>
                              <a:cs typeface="Calibri" pitchFamily="34" charset="0"/>
                            </a:rPr>
                            <a:t>Valor</a:t>
                          </a:r>
                        </a:p>
                      </a:txBody>
                      <a:tcPr marL="67667" marR="67667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BFBFB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  <a:tabLst>
                              <a:tab pos="5581015" algn="l"/>
                            </a:tabLst>
                          </a:pPr>
                          <a:r>
                            <a:rPr lang="es-ES" sz="1200" b="1" spc="-20" dirty="0">
                              <a:effectLst/>
                              <a:latin typeface="Calibri" pitchFamily="34" charset="0"/>
                              <a:ea typeface="Calibri"/>
                              <a:cs typeface="Calibri" pitchFamily="34" charset="0"/>
                            </a:rPr>
                            <a:t>Descripción</a:t>
                          </a:r>
                        </a:p>
                      </a:txBody>
                      <a:tcPr marL="67667" marR="67667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BFBFBF"/>
                        </a:solidFill>
                      </a:tcPr>
                    </a:tc>
                  </a:tr>
                  <a:tr h="360040">
                    <a:tc>
                      <a:txBody>
                        <a:bodyPr/>
                        <a:lstStyle/>
                        <a:p>
                          <a:pPr algn="just"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  <a:tabLst>
                              <a:tab pos="5581015" algn="l"/>
                            </a:tabLst>
                          </a:pPr>
                          <a:endParaRPr lang="es-ES" sz="100" b="1" spc="-20" dirty="0" smtClean="0">
                            <a:effectLst/>
                            <a:latin typeface="Courier New"/>
                            <a:ea typeface="Calibri"/>
                            <a:cs typeface="Times New Roman"/>
                          </a:endParaRPr>
                        </a:p>
                        <a:p>
                          <a:pPr algn="just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  <a:tabLst>
                              <a:tab pos="5581015" algn="l"/>
                            </a:tabLst>
                          </a:pPr>
                          <a:r>
                            <a:rPr lang="es-ES" sz="1000" b="1" spc="-20" dirty="0" smtClean="0">
                              <a:effectLst/>
                              <a:latin typeface="Courier New"/>
                              <a:ea typeface="Calibri"/>
                              <a:cs typeface="Times New Roman"/>
                            </a:rPr>
                            <a:t>CONJUNTO_CARACTERISTICAS</a:t>
                          </a:r>
                          <a:endParaRPr lang="es-ES" sz="1100" b="1" spc="-20" dirty="0">
                            <a:effectLst/>
                            <a:latin typeface="Times New Roman"/>
                            <a:ea typeface="Calibri"/>
                            <a:cs typeface="Times New Roman"/>
                          </a:endParaRPr>
                        </a:p>
                      </a:txBody>
                      <a:tcPr marL="67667" marR="67667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F2F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  <a:tabLst>
                              <a:tab pos="5581015" algn="l"/>
                            </a:tabLst>
                          </a:pPr>
                          <a:endParaRPr lang="es-ES" sz="100" spc="-20" dirty="0" smtClean="0">
                            <a:effectLst/>
                            <a:latin typeface="Calibri" pitchFamily="34" charset="0"/>
                            <a:ea typeface="Calibri"/>
                            <a:cs typeface="Calibri" pitchFamily="34" charset="0"/>
                          </a:endParaRPr>
                        </a:p>
                        <a:p>
                          <a:pPr algn="just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  <a:tabLst>
                              <a:tab pos="5581015" algn="l"/>
                            </a:tabLst>
                          </a:pPr>
                          <a:r>
                            <a:rPr lang="es-ES" sz="1100" spc="-20" dirty="0" smtClean="0">
                              <a:effectLst/>
                              <a:latin typeface="Calibri" pitchFamily="34" charset="0"/>
                              <a:ea typeface="Calibri"/>
                              <a:cs typeface="Calibri" pitchFamily="34" charset="0"/>
                            </a:rPr>
                            <a:t>Entero </a:t>
                          </a:r>
                          <a:r>
                            <a:rPr lang="es-ES" sz="1100" spc="-20" dirty="0">
                              <a:effectLst/>
                              <a:latin typeface="Calibri" pitchFamily="34" charset="0"/>
                              <a:ea typeface="Calibri"/>
                              <a:cs typeface="Calibri" pitchFamily="34" charset="0"/>
                            </a:rPr>
                            <a:t>[1, 6].</a:t>
                          </a:r>
                        </a:p>
                      </a:txBody>
                      <a:tcPr marL="67667" marR="67667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F2F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  <a:tabLst>
                              <a:tab pos="5581015" algn="l"/>
                            </a:tabLst>
                          </a:pPr>
                          <a:r>
                            <a:rPr lang="es-ES" sz="1100" spc="-20">
                              <a:effectLst/>
                              <a:latin typeface="Calibri" pitchFamily="34" charset="0"/>
                              <a:ea typeface="Calibri"/>
                              <a:cs typeface="Calibri" pitchFamily="34" charset="0"/>
                            </a:rPr>
                            <a:t>Indica el conjunto de características a extraer de los mencionados en el punto 6.1. </a:t>
                          </a:r>
                        </a:p>
                      </a:txBody>
                      <a:tcPr marL="67667" marR="67667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F2F2"/>
                        </a:solidFill>
                      </a:tcPr>
                    </a:tc>
                  </a:tr>
                  <a:tr h="361176">
                    <a:tc>
                      <a:txBody>
                        <a:bodyPr/>
                        <a:lstStyle/>
                        <a:p>
                          <a:pPr algn="just"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  <a:tabLst>
                              <a:tab pos="5581015" algn="l"/>
                            </a:tabLst>
                          </a:pPr>
                          <a:endParaRPr lang="es-ES" sz="100" b="1" spc="-20" dirty="0" smtClean="0">
                            <a:effectLst/>
                            <a:latin typeface="Courier New"/>
                            <a:ea typeface="Calibri"/>
                            <a:cs typeface="Times New Roman"/>
                          </a:endParaRPr>
                        </a:p>
                        <a:p>
                          <a:pPr algn="just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  <a:tabLst>
                              <a:tab pos="5581015" algn="l"/>
                            </a:tabLst>
                          </a:pPr>
                          <a:r>
                            <a:rPr lang="es-ES" sz="1000" b="1" spc="-20" dirty="0" smtClean="0">
                              <a:effectLst/>
                              <a:latin typeface="Courier New"/>
                              <a:ea typeface="Calibri"/>
                              <a:cs typeface="Times New Roman"/>
                            </a:rPr>
                            <a:t>TSTART</a:t>
                          </a:r>
                          <a:endParaRPr lang="es-ES" sz="1100" b="1" spc="-20" dirty="0">
                            <a:effectLst/>
                            <a:latin typeface="Times New Roman"/>
                            <a:ea typeface="Calibri"/>
                            <a:cs typeface="Times New Roman"/>
                          </a:endParaRPr>
                        </a:p>
                      </a:txBody>
                      <a:tcPr marL="67667" marR="67667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F2F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  <a:tabLst>
                              <a:tab pos="5581015" algn="l"/>
                            </a:tabLst>
                          </a:pPr>
                          <a:endParaRPr lang="es-ES" sz="100" spc="-20" dirty="0" smtClean="0">
                            <a:effectLst/>
                            <a:latin typeface="Calibri" pitchFamily="34" charset="0"/>
                            <a:ea typeface="Calibri"/>
                            <a:cs typeface="Calibri" pitchFamily="34" charset="0"/>
                          </a:endParaRPr>
                        </a:p>
                        <a:p>
                          <a:pPr algn="just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  <a:tabLst>
                              <a:tab pos="5581015" algn="l"/>
                            </a:tabLst>
                          </a:pPr>
                          <a:r>
                            <a:rPr lang="es-ES" sz="1100" spc="-20" dirty="0" smtClean="0">
                              <a:effectLst/>
                              <a:latin typeface="Calibri" pitchFamily="34" charset="0"/>
                              <a:ea typeface="Calibri"/>
                              <a:cs typeface="Calibri" pitchFamily="34" charset="0"/>
                            </a:rPr>
                            <a:t>Vector </a:t>
                          </a:r>
                          <a:r>
                            <a:rPr lang="es-ES" sz="1100" spc="-20" dirty="0">
                              <a:effectLst/>
                              <a:latin typeface="Calibri" pitchFamily="34" charset="0"/>
                              <a:ea typeface="Calibri"/>
                              <a:cs typeface="Calibri" pitchFamily="34" charset="0"/>
                            </a:rPr>
                            <a:t>de enteros entre 0 y 63.</a:t>
                          </a:r>
                        </a:p>
                      </a:txBody>
                      <a:tcPr marL="67667" marR="67667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F2F2"/>
                        </a:solidFill>
                      </a:tcPr>
                    </a:tc>
                    <a:tc rowSpan="2">
                      <a:txBody>
                        <a:bodyPr/>
                        <a:lstStyle/>
                        <a:p>
                          <a:pPr algn="just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  <a:tabLst>
                              <a:tab pos="5581015" algn="l"/>
                            </a:tabLst>
                          </a:pPr>
                          <a:r>
                            <a:rPr lang="es-ES" sz="1100" spc="-20" dirty="0">
                              <a:effectLst/>
                              <a:latin typeface="Calibri" pitchFamily="34" charset="0"/>
                              <a:ea typeface="Calibri"/>
                              <a:cs typeface="Calibri" pitchFamily="34" charset="0"/>
                            </a:rPr>
                            <a:t>Estas variables indican las ventanas –y por lo tanto, el nº de muestras a extraer– que se van a utilizar en cada señal EEG. Por defecto, se toma una única ventana correspondiente a los últimos 30 segundos de cada EEG. </a:t>
                          </a:r>
                        </a:p>
                      </a:txBody>
                      <a:tcPr marL="67667" marR="67667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F2F2"/>
                        </a:solidFill>
                      </a:tcPr>
                    </a:tc>
                  </a:tr>
                  <a:tr h="472440">
                    <a:tc>
                      <a:txBody>
                        <a:bodyPr/>
                        <a:lstStyle/>
                        <a:p>
                          <a:pPr algn="just"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  <a:tabLst>
                              <a:tab pos="5581015" algn="l"/>
                            </a:tabLst>
                          </a:pPr>
                          <a:endParaRPr lang="es-ES" sz="400" b="1" spc="-20" dirty="0" smtClean="0">
                            <a:effectLst/>
                            <a:latin typeface="Courier New"/>
                            <a:ea typeface="Calibri"/>
                            <a:cs typeface="Times New Roman"/>
                          </a:endParaRPr>
                        </a:p>
                        <a:p>
                          <a:pPr algn="just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  <a:tabLst>
                              <a:tab pos="5581015" algn="l"/>
                            </a:tabLst>
                          </a:pPr>
                          <a:r>
                            <a:rPr lang="es-ES" sz="1000" b="1" spc="-20" dirty="0" smtClean="0">
                              <a:effectLst/>
                              <a:latin typeface="Courier New"/>
                              <a:ea typeface="Calibri"/>
                              <a:cs typeface="Times New Roman"/>
                            </a:rPr>
                            <a:t>TSTOP</a:t>
                          </a:r>
                          <a:endParaRPr lang="es-ES" sz="1100" b="1" spc="-20" dirty="0">
                            <a:effectLst/>
                            <a:latin typeface="Times New Roman"/>
                            <a:ea typeface="Calibri"/>
                            <a:cs typeface="Times New Roman"/>
                          </a:endParaRPr>
                        </a:p>
                      </a:txBody>
                      <a:tcPr marL="67667" marR="67667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F2F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 marL="67667" marR="67667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2"/>
                          <a:stretch>
                            <a:fillRect l="-99375" t="-215584" r="-180938" b="-268831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</a:tr>
                  <a:tr h="488800">
                    <a:tc>
                      <a:txBody>
                        <a:bodyPr/>
                        <a:lstStyle/>
                        <a:p>
                          <a:pPr algn="just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  <a:tabLst>
                              <a:tab pos="5581015" algn="l"/>
                            </a:tabLst>
                          </a:pPr>
                          <a:endParaRPr lang="es-ES" sz="100" b="1" spc="-20" dirty="0" smtClean="0">
                            <a:effectLst/>
                            <a:latin typeface="Courier New"/>
                            <a:ea typeface="Calibri"/>
                            <a:cs typeface="Times New Roman"/>
                          </a:endParaRPr>
                        </a:p>
                        <a:p>
                          <a:pPr algn="just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  <a:tabLst>
                              <a:tab pos="5581015" algn="l"/>
                            </a:tabLst>
                          </a:pPr>
                          <a:r>
                            <a:rPr lang="es-ES" sz="1000" b="1" spc="-20" dirty="0" smtClean="0">
                              <a:effectLst/>
                              <a:latin typeface="Courier New"/>
                              <a:ea typeface="Calibri"/>
                              <a:cs typeface="Times New Roman"/>
                            </a:rPr>
                            <a:t>PUNTUACION_CLASE1</a:t>
                          </a:r>
                          <a:endParaRPr lang="es-ES" sz="1100" b="1" spc="-20" dirty="0">
                            <a:effectLst/>
                            <a:latin typeface="Times New Roman"/>
                            <a:ea typeface="Calibri"/>
                            <a:cs typeface="Times New Roman"/>
                          </a:endParaRPr>
                        </a:p>
                      </a:txBody>
                      <a:tcPr marL="67667" marR="67667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F2F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  <a:tabLst>
                              <a:tab pos="5581015" algn="l"/>
                            </a:tabLst>
                          </a:pPr>
                          <a:endParaRPr lang="es-ES" sz="100" spc="-20" dirty="0" smtClean="0">
                            <a:effectLst/>
                            <a:latin typeface="Calibri" pitchFamily="34" charset="0"/>
                            <a:ea typeface="Calibri"/>
                            <a:cs typeface="Calibri" pitchFamily="34" charset="0"/>
                          </a:endParaRPr>
                        </a:p>
                        <a:p>
                          <a:pPr algn="just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  <a:tabLst>
                              <a:tab pos="5581015" algn="l"/>
                            </a:tabLst>
                          </a:pPr>
                          <a:r>
                            <a:rPr lang="es-ES" sz="1100" spc="-20" dirty="0" smtClean="0">
                              <a:effectLst/>
                              <a:latin typeface="Calibri" pitchFamily="34" charset="0"/>
                              <a:ea typeface="Calibri"/>
                              <a:cs typeface="Calibri" pitchFamily="34" charset="0"/>
                            </a:rPr>
                            <a:t>Decimal </a:t>
                          </a:r>
                          <a:r>
                            <a:rPr lang="es-ES" sz="1100" spc="-20" dirty="0">
                              <a:effectLst/>
                              <a:latin typeface="Calibri" pitchFamily="34" charset="0"/>
                              <a:ea typeface="Calibri"/>
                              <a:cs typeface="Calibri" pitchFamily="34" charset="0"/>
                            </a:rPr>
                            <a:t>[1, 9).</a:t>
                          </a:r>
                        </a:p>
                      </a:txBody>
                      <a:tcPr marL="67667" marR="67667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F2F2"/>
                        </a:solidFill>
                      </a:tcPr>
                    </a:tc>
                    <a:tc rowSpan="2">
                      <a:txBody>
                        <a:bodyPr/>
                        <a:lstStyle/>
                        <a:p>
                          <a:pPr algn="just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  <a:tabLst>
                              <a:tab pos="5581015" algn="l"/>
                            </a:tabLst>
                          </a:pPr>
                          <a:r>
                            <a:rPr lang="es-ES" sz="1100" spc="-20" dirty="0">
                              <a:effectLst/>
                              <a:latin typeface="Calibri" pitchFamily="34" charset="0"/>
                              <a:ea typeface="Calibri"/>
                              <a:cs typeface="Calibri" pitchFamily="34" charset="0"/>
                            </a:rPr>
                            <a:t>Estas variables indican las puntuaciones máximas y mínimas para que una muestra se considere de la clase 1 (etiqueta en [0, PUNTUACION_CLASE1]  o clase 2 (etiqueta en [PUNTUACION_CLASE1, 9], respectivamente. Los </a:t>
                          </a:r>
                          <a:r>
                            <a:rPr lang="es-ES" sz="1100" spc="-20" dirty="0" err="1">
                              <a:effectLst/>
                              <a:latin typeface="Calibri" pitchFamily="34" charset="0"/>
                              <a:ea typeface="Calibri"/>
                              <a:cs typeface="Calibri" pitchFamily="34" charset="0"/>
                            </a:rPr>
                            <a:t>trials</a:t>
                          </a:r>
                          <a:r>
                            <a:rPr lang="es-ES" sz="1100" spc="-20" dirty="0">
                              <a:effectLst/>
                              <a:latin typeface="Calibri" pitchFamily="34" charset="0"/>
                              <a:ea typeface="Calibri"/>
                              <a:cs typeface="Calibri" pitchFamily="34" charset="0"/>
                            </a:rPr>
                            <a:t> que no pertenezcan a ninguna de estas clases, se desecharán. Estas variables nos sirven para quedarnos con los </a:t>
                          </a:r>
                          <a:r>
                            <a:rPr lang="es-ES" sz="1100" spc="-20" dirty="0" err="1">
                              <a:effectLst/>
                              <a:latin typeface="Calibri" pitchFamily="34" charset="0"/>
                              <a:ea typeface="Calibri"/>
                              <a:cs typeface="Calibri" pitchFamily="34" charset="0"/>
                            </a:rPr>
                            <a:t>trials</a:t>
                          </a:r>
                          <a:r>
                            <a:rPr lang="es-ES" sz="1100" spc="-20" dirty="0">
                              <a:effectLst/>
                              <a:latin typeface="Calibri" pitchFamily="34" charset="0"/>
                              <a:ea typeface="Calibri"/>
                              <a:cs typeface="Calibri" pitchFamily="34" charset="0"/>
                            </a:rPr>
                            <a:t> más significativos.</a:t>
                          </a:r>
                        </a:p>
                      </a:txBody>
                      <a:tcPr marL="67667" marR="67667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F2F2"/>
                        </a:solidFill>
                      </a:tcPr>
                    </a:tc>
                  </a:tr>
                  <a:tr h="684680">
                    <a:tc>
                      <a:txBody>
                        <a:bodyPr/>
                        <a:lstStyle/>
                        <a:p>
                          <a:pPr algn="just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  <a:tabLst>
                              <a:tab pos="5581015" algn="l"/>
                            </a:tabLst>
                          </a:pPr>
                          <a:endParaRPr lang="es-ES" sz="600" b="1" spc="-20" dirty="0" smtClean="0">
                            <a:effectLst/>
                            <a:latin typeface="Courier New"/>
                            <a:ea typeface="Calibri"/>
                            <a:cs typeface="Times New Roman"/>
                          </a:endParaRPr>
                        </a:p>
                        <a:p>
                          <a:pPr algn="just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  <a:tabLst>
                              <a:tab pos="5581015" algn="l"/>
                            </a:tabLst>
                          </a:pPr>
                          <a:r>
                            <a:rPr lang="es-ES" sz="1000" b="1" spc="-20" dirty="0" smtClean="0">
                              <a:effectLst/>
                              <a:latin typeface="Courier New"/>
                              <a:ea typeface="Calibri"/>
                              <a:cs typeface="Times New Roman"/>
                            </a:rPr>
                            <a:t>PUNTUACION_CLASE2</a:t>
                          </a:r>
                          <a:endParaRPr lang="es-ES" sz="1100" b="1" spc="-20" dirty="0">
                            <a:effectLst/>
                            <a:latin typeface="Times New Roman"/>
                            <a:ea typeface="Calibri"/>
                            <a:cs typeface="Times New Roman"/>
                          </a:endParaRPr>
                        </a:p>
                      </a:txBody>
                      <a:tcPr marL="67667" marR="67667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F2F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  <a:tabLst>
                              <a:tab pos="5581015" algn="l"/>
                            </a:tabLst>
                          </a:pPr>
                          <a:endParaRPr lang="es-ES" sz="100" spc="-20" dirty="0" smtClean="0">
                            <a:effectLst/>
                            <a:latin typeface="Calibri" pitchFamily="34" charset="0"/>
                            <a:ea typeface="Calibri"/>
                            <a:cs typeface="Calibri" pitchFamily="34" charset="0"/>
                          </a:endParaRPr>
                        </a:p>
                        <a:p>
                          <a:pPr algn="just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  <a:tabLst>
                              <a:tab pos="5581015" algn="l"/>
                            </a:tabLst>
                          </a:pPr>
                          <a:r>
                            <a:rPr lang="es-ES" sz="1100" spc="-20" dirty="0" smtClean="0">
                              <a:effectLst/>
                              <a:latin typeface="Calibri" pitchFamily="34" charset="0"/>
                              <a:ea typeface="Calibri"/>
                              <a:cs typeface="Calibri" pitchFamily="34" charset="0"/>
                            </a:rPr>
                            <a:t>Decimal </a:t>
                          </a:r>
                          <a:r>
                            <a:rPr lang="es-ES" sz="1100" spc="-20" dirty="0">
                              <a:effectLst/>
                              <a:latin typeface="Calibri" pitchFamily="34" charset="0"/>
                              <a:ea typeface="Calibri"/>
                              <a:cs typeface="Calibri" pitchFamily="34" charset="0"/>
                            </a:rPr>
                            <a:t>(1, 9]. Debe ser mayor que </a:t>
                          </a:r>
                          <a:r>
                            <a:rPr lang="es-ES" sz="1100" spc="-20" dirty="0" smtClean="0">
                              <a:effectLst/>
                              <a:latin typeface="Courier New" pitchFamily="49" charset="0"/>
                              <a:ea typeface="Calibri"/>
                              <a:cs typeface="Courier New" pitchFamily="49" charset="0"/>
                            </a:rPr>
                            <a:t>PUNTUACION_CLASE1</a:t>
                          </a:r>
                          <a:endParaRPr lang="es-ES" sz="1100" spc="-20" dirty="0">
                            <a:effectLst/>
                            <a:latin typeface="Courier New" pitchFamily="49" charset="0"/>
                            <a:ea typeface="Calibri"/>
                            <a:cs typeface="Courier New" pitchFamily="49" charset="0"/>
                          </a:endParaRPr>
                        </a:p>
                      </a:txBody>
                      <a:tcPr marL="67667" marR="67667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F2F2"/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7944289"/>
              </p:ext>
            </p:extLst>
          </p:nvPr>
        </p:nvGraphicFramePr>
        <p:xfrm>
          <a:off x="2771800" y="5805264"/>
          <a:ext cx="3391344" cy="274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71200"/>
                <a:gridCol w="1584144"/>
                <a:gridCol w="936000"/>
              </a:tblGrid>
              <a:tr h="139040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latin typeface="Bahnschrift" pitchFamily="34" charset="0"/>
                        </a:rPr>
                        <a:t>CLASE 1</a:t>
                      </a:r>
                      <a:endParaRPr lang="es-ES" dirty="0">
                        <a:latin typeface="Bahnschrift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latin typeface="Bahnschrift" pitchFamily="34" charset="0"/>
                        </a:rPr>
                        <a:t>CLASE 2</a:t>
                      </a:r>
                      <a:endParaRPr lang="es-ES" dirty="0">
                        <a:latin typeface="Bahnschrift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6699FF"/>
                    </a:solidFill>
                  </a:tcPr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2699792" y="5445224"/>
            <a:ext cx="3600400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s-ES" sz="12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mbria Math" pitchFamily="18" charset="0"/>
                <a:ea typeface="Cambria Math" pitchFamily="18" charset="0"/>
                <a:sym typeface="Arial"/>
              </a:rPr>
              <a:t>1</a:t>
            </a:r>
            <a:r>
              <a:rPr kumimoji="0" lang="es-ES" sz="14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mbria Math" pitchFamily="18" charset="0"/>
                <a:ea typeface="Cambria Math" pitchFamily="18" charset="0"/>
                <a:sym typeface="Arial"/>
              </a:rPr>
              <a:t>                   </a:t>
            </a:r>
            <a:r>
              <a:rPr kumimoji="0" lang="es-ES" sz="2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mbria Math" pitchFamily="18" charset="0"/>
                <a:ea typeface="Cambria Math" pitchFamily="18" charset="0"/>
                <a:sym typeface="Arial"/>
              </a:rPr>
              <a:t> </a:t>
            </a:r>
            <a:r>
              <a:rPr lang="es-ES" sz="1400" dirty="0">
                <a:solidFill>
                  <a:srgbClr val="000000"/>
                </a:solidFill>
                <a:latin typeface="Cambria Math" pitchFamily="18" charset="0"/>
                <a:ea typeface="Cambria Math" pitchFamily="18" charset="0"/>
              </a:rPr>
              <a:t>3</a:t>
            </a:r>
            <a:r>
              <a:rPr kumimoji="0" lang="es-ES" sz="14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mbria Math" pitchFamily="18" charset="0"/>
                <a:ea typeface="Cambria Math" pitchFamily="18" charset="0"/>
                <a:sym typeface="Arial"/>
              </a:rPr>
              <a:t>                                     7                     </a:t>
            </a:r>
            <a:r>
              <a:rPr kumimoji="0" lang="es-ES" sz="12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mbria Math" pitchFamily="18" charset="0"/>
                <a:ea typeface="Cambria Math" pitchFamily="18" charset="0"/>
                <a:sym typeface="Arial"/>
              </a:rPr>
              <a:t>9</a:t>
            </a:r>
            <a:r>
              <a:rPr kumimoji="0" lang="es-ES" sz="14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mbria Math" pitchFamily="18" charset="0"/>
                <a:ea typeface="Cambria Math" pitchFamily="18" charset="0"/>
                <a:sym typeface="Arial"/>
              </a:rPr>
              <a:t> </a:t>
            </a:r>
            <a:endParaRPr kumimoji="0" lang="es-E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mbria Math" pitchFamily="18" charset="0"/>
              <a:ea typeface="Cambria Math" pitchFamily="18" charset="0"/>
              <a:sym typeface="Arial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2771800" y="5733256"/>
            <a:ext cx="0" cy="108144"/>
          </a:xfrm>
          <a:prstGeom prst="line">
            <a:avLst/>
          </a:prstGeom>
          <a:noFill/>
          <a:ln w="12700" cap="flat">
            <a:solidFill>
              <a:schemeClr val="tx1">
                <a:lumMod val="95000"/>
                <a:lumOff val="5000"/>
              </a:schemeClr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8" name="Straight Connector 7"/>
          <p:cNvCxnSpPr/>
          <p:nvPr/>
        </p:nvCxnSpPr>
        <p:spPr>
          <a:xfrm>
            <a:off x="3635896" y="5723891"/>
            <a:ext cx="0" cy="108144"/>
          </a:xfrm>
          <a:prstGeom prst="line">
            <a:avLst/>
          </a:prstGeom>
          <a:noFill/>
          <a:ln w="12700" cap="flat">
            <a:solidFill>
              <a:schemeClr val="tx1">
                <a:lumMod val="95000"/>
                <a:lumOff val="5000"/>
              </a:schemeClr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" name="Straight Connector 8"/>
          <p:cNvCxnSpPr/>
          <p:nvPr/>
        </p:nvCxnSpPr>
        <p:spPr>
          <a:xfrm>
            <a:off x="5220072" y="5723891"/>
            <a:ext cx="0" cy="108144"/>
          </a:xfrm>
          <a:prstGeom prst="line">
            <a:avLst/>
          </a:prstGeom>
          <a:noFill/>
          <a:ln w="12700" cap="flat">
            <a:solidFill>
              <a:schemeClr val="tx1">
                <a:lumMod val="95000"/>
                <a:lumOff val="5000"/>
              </a:schemeClr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0" name="Straight Connector 9"/>
          <p:cNvCxnSpPr/>
          <p:nvPr/>
        </p:nvCxnSpPr>
        <p:spPr>
          <a:xfrm>
            <a:off x="6156176" y="5733256"/>
            <a:ext cx="0" cy="108144"/>
          </a:xfrm>
          <a:prstGeom prst="line">
            <a:avLst/>
          </a:prstGeom>
          <a:noFill/>
          <a:ln w="12700" cap="flat">
            <a:solidFill>
              <a:schemeClr val="tx1">
                <a:lumMod val="95000"/>
                <a:lumOff val="5000"/>
              </a:schemeClr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66583737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2800" b="1" dirty="0"/>
              <a:t>3</a:t>
            </a:r>
            <a:r>
              <a:rPr lang="es-ES" sz="2800" b="1" dirty="0" smtClean="0"/>
              <a:t>. </a:t>
            </a:r>
            <a:r>
              <a:rPr lang="es-ES" b="1" dirty="0" smtClean="0"/>
              <a:t>Técnicas utilizadas</a:t>
            </a:r>
            <a:endParaRPr lang="es-E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9512" y="1124744"/>
            <a:ext cx="8640960" cy="2232248"/>
          </a:xfrm>
        </p:spPr>
        <p:txBody>
          <a:bodyPr/>
          <a:lstStyle/>
          <a:p>
            <a:pPr marL="457200" indent="-457200">
              <a:lnSpc>
                <a:spcPct val="150000"/>
              </a:lnSpc>
              <a:buFont typeface="+mj-lt"/>
              <a:buAutoNum type="arabicPeriod" startAt="3"/>
            </a:pPr>
            <a:r>
              <a:rPr lang="es-ES" sz="2400" dirty="0" smtClean="0"/>
              <a:t>Técnicas para la clasificación</a:t>
            </a:r>
          </a:p>
          <a:p>
            <a:pPr marL="914400" lvl="1" indent="-457200">
              <a:buFont typeface="+mj-lt"/>
              <a:buAutoNum type="arabicPeriod"/>
            </a:pPr>
            <a:r>
              <a:rPr lang="es-ES" sz="2200" dirty="0" err="1" smtClean="0"/>
              <a:t>Random</a:t>
            </a:r>
            <a:r>
              <a:rPr lang="es-ES" sz="2200" dirty="0" smtClean="0"/>
              <a:t> </a:t>
            </a:r>
            <a:r>
              <a:rPr lang="es-ES" sz="2200" dirty="0" err="1" smtClean="0"/>
              <a:t>Forest</a:t>
            </a:r>
            <a:endParaRPr lang="es-ES" sz="2200" dirty="0" smtClean="0"/>
          </a:p>
          <a:p>
            <a:pPr lvl="2">
              <a:buFont typeface="Arial" pitchFamily="34" charset="0"/>
              <a:buChar char="•"/>
            </a:pPr>
            <a:r>
              <a:rPr lang="es-ES" sz="2200" dirty="0" smtClean="0"/>
              <a:t>Combinación de múltiples árboles de decisión.</a:t>
            </a:r>
          </a:p>
          <a:p>
            <a:pPr lvl="2">
              <a:buFont typeface="Arial" pitchFamily="34" charset="0"/>
              <a:buChar char="•"/>
            </a:pPr>
            <a:r>
              <a:rPr lang="es-ES" sz="2200" dirty="0" smtClean="0"/>
              <a:t>Clasificación: Etiqueta más votada.</a:t>
            </a:r>
          </a:p>
          <a:p>
            <a:pPr lvl="2">
              <a:buFont typeface="Arial" pitchFamily="34" charset="0"/>
              <a:buChar char="•"/>
            </a:pPr>
            <a:r>
              <a:rPr lang="es-ES" sz="2200" dirty="0" smtClean="0"/>
              <a:t>Árbol de decisión: División iterativa del conjunto de datos.</a:t>
            </a:r>
          </a:p>
          <a:p>
            <a:pPr marL="457200" lvl="1" indent="0">
              <a:buNone/>
            </a:pPr>
            <a:endParaRPr lang="es-ES" sz="2200" dirty="0"/>
          </a:p>
          <a:p>
            <a:pPr marL="457200" lvl="1" indent="0">
              <a:buNone/>
            </a:pPr>
            <a:endParaRPr lang="es-ES" sz="2200" dirty="0" smtClean="0"/>
          </a:p>
          <a:p>
            <a:pPr marL="457200" lvl="1" indent="0">
              <a:lnSpc>
                <a:spcPct val="150000"/>
              </a:lnSpc>
              <a:buNone/>
            </a:pPr>
            <a:endParaRPr lang="es-ES" sz="2200" dirty="0" smtClean="0"/>
          </a:p>
          <a:p>
            <a:pPr lvl="1">
              <a:lnSpc>
                <a:spcPct val="150000"/>
              </a:lnSpc>
              <a:buFont typeface="Arial" pitchFamily="34" charset="0"/>
              <a:buChar char="•"/>
            </a:pPr>
            <a:endParaRPr lang="es-ES" sz="2400" dirty="0" smtClean="0"/>
          </a:p>
          <a:p>
            <a:pPr marL="1326954" lvl="3" indent="0">
              <a:lnSpc>
                <a:spcPct val="150000"/>
              </a:lnSpc>
              <a:buNone/>
            </a:pPr>
            <a:endParaRPr lang="es-ES" sz="300" dirty="0" smtClean="0"/>
          </a:p>
        </p:txBody>
      </p:sp>
      <p:pic>
        <p:nvPicPr>
          <p:cNvPr id="6" name="Picture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3573016"/>
            <a:ext cx="4751705" cy="242633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300363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2800" b="1" dirty="0"/>
              <a:t>3</a:t>
            </a:r>
            <a:r>
              <a:rPr lang="es-ES" sz="2800" b="1" dirty="0" smtClean="0"/>
              <a:t>. </a:t>
            </a:r>
            <a:r>
              <a:rPr lang="es-ES" b="1" dirty="0" smtClean="0"/>
              <a:t>Técnicas utilizadas</a:t>
            </a:r>
            <a:endParaRPr lang="es-E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9512" y="1124744"/>
            <a:ext cx="8640960" cy="2520280"/>
          </a:xfrm>
        </p:spPr>
        <p:txBody>
          <a:bodyPr/>
          <a:lstStyle/>
          <a:p>
            <a:pPr marL="457200" indent="-457200">
              <a:lnSpc>
                <a:spcPct val="150000"/>
              </a:lnSpc>
              <a:buFont typeface="+mj-lt"/>
              <a:buAutoNum type="arabicPeriod" startAt="3"/>
            </a:pPr>
            <a:r>
              <a:rPr lang="es-ES" sz="2400" dirty="0" smtClean="0"/>
              <a:t>Técnicas para la clasificación</a:t>
            </a:r>
          </a:p>
          <a:p>
            <a:pPr marL="914400" lvl="1" indent="-457200">
              <a:buFont typeface="+mj-lt"/>
              <a:buAutoNum type="arabicPeriod" startAt="2"/>
            </a:pPr>
            <a:r>
              <a:rPr lang="es-ES" sz="2200" dirty="0" smtClean="0"/>
              <a:t>K vecinos más cercanos (KNN)</a:t>
            </a:r>
          </a:p>
          <a:p>
            <a:pPr lvl="2">
              <a:buFont typeface="Arial" pitchFamily="34" charset="0"/>
              <a:buChar char="•"/>
            </a:pPr>
            <a:r>
              <a:rPr lang="es-ES" sz="2200" dirty="0" smtClean="0"/>
              <a:t>Entrenamiento: Almacenar todas las muestras.</a:t>
            </a:r>
          </a:p>
          <a:p>
            <a:pPr lvl="2">
              <a:buFont typeface="Arial" pitchFamily="34" charset="0"/>
              <a:buChar char="•"/>
            </a:pPr>
            <a:r>
              <a:rPr lang="es-ES" sz="2200" dirty="0" smtClean="0"/>
              <a:t>Clasificación: Etiqueta más repetida en las K muestras más cercanas a la observación.</a:t>
            </a:r>
          </a:p>
          <a:p>
            <a:pPr marL="457200" lvl="1" indent="0">
              <a:buNone/>
            </a:pPr>
            <a:endParaRPr lang="es-ES" sz="2200" dirty="0"/>
          </a:p>
          <a:p>
            <a:pPr marL="457200" lvl="1" indent="0">
              <a:buNone/>
            </a:pPr>
            <a:endParaRPr lang="es-ES" sz="2200" dirty="0" smtClean="0"/>
          </a:p>
          <a:p>
            <a:pPr marL="457200" lvl="1" indent="0">
              <a:lnSpc>
                <a:spcPct val="150000"/>
              </a:lnSpc>
              <a:buNone/>
            </a:pPr>
            <a:endParaRPr lang="es-ES" sz="2200" dirty="0" smtClean="0"/>
          </a:p>
          <a:p>
            <a:pPr lvl="1">
              <a:lnSpc>
                <a:spcPct val="150000"/>
              </a:lnSpc>
              <a:buFont typeface="Arial" pitchFamily="34" charset="0"/>
              <a:buChar char="•"/>
            </a:pPr>
            <a:endParaRPr lang="es-ES" sz="2400" dirty="0" smtClean="0"/>
          </a:p>
          <a:p>
            <a:pPr marL="1326954" lvl="3" indent="0">
              <a:lnSpc>
                <a:spcPct val="150000"/>
              </a:lnSpc>
              <a:buNone/>
            </a:pPr>
            <a:endParaRPr lang="es-ES" sz="300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17564033"/>
                  </p:ext>
                </p:extLst>
              </p:nvPr>
            </p:nvGraphicFramePr>
            <p:xfrm>
              <a:off x="2123728" y="3717032"/>
              <a:ext cx="5544616" cy="1173798"/>
            </p:xfrm>
            <a:graphic>
              <a:graphicData uri="http://schemas.openxmlformats.org/drawingml/2006/table">
                <a:tbl>
                  <a:tblPr firstRow="1" bandRow="1">
                    <a:tableStyleId>{C083E6E3-FA7D-4D7B-A595-EF9225AFEA82}</a:tableStyleId>
                  </a:tblPr>
                  <a:tblGrid>
                    <a:gridCol w="2808312"/>
                    <a:gridCol w="2736304"/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dirty="0" smtClean="0"/>
                            <a:t>Distancia </a:t>
                          </a:r>
                          <a:r>
                            <a:rPr lang="es-ES" dirty="0" err="1" smtClean="0"/>
                            <a:t>euclídea</a:t>
                          </a:r>
                          <a:endParaRPr lang="es-E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dirty="0" smtClean="0"/>
                            <a:t>Clasificación</a:t>
                          </a:r>
                          <a:endParaRPr lang="es-E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ES" sz="1200" smtClean="0">
                                    <a:effectLst/>
                                    <a:latin typeface="Cambria Math"/>
                                    <a:sym typeface="Arial"/>
                                  </a:rPr>
                                  <m:t>𝑑</m:t>
                                </m:r>
                                <m:d>
                                  <m:dPr>
                                    <m:ctrlPr>
                                      <a:rPr lang="es-ES" sz="1200" i="1">
                                        <a:effectLst/>
                                        <a:latin typeface="Cambria Math"/>
                                        <a:sym typeface="Arial"/>
                                      </a:rPr>
                                    </m:ctrlPr>
                                  </m:dPr>
                                  <m:e>
                                    <m:r>
                                      <a:rPr lang="es-ES" sz="1200">
                                        <a:effectLst/>
                                        <a:latin typeface="Cambria Math"/>
                                        <a:sym typeface="Arial"/>
                                      </a:rPr>
                                      <m:t>𝑋</m:t>
                                    </m:r>
                                    <m:r>
                                      <a:rPr lang="es-ES" sz="1200">
                                        <a:effectLst/>
                                        <a:latin typeface="Cambria Math"/>
                                        <a:sym typeface="Arial"/>
                                      </a:rPr>
                                      <m:t>,</m:t>
                                    </m:r>
                                    <m:r>
                                      <a:rPr lang="es-ES" sz="1200">
                                        <a:effectLst/>
                                        <a:latin typeface="Cambria Math"/>
                                        <a:sym typeface="Arial"/>
                                      </a:rPr>
                                      <m:t>𝑌</m:t>
                                    </m:r>
                                  </m:e>
                                </m:d>
                                <m:r>
                                  <a:rPr lang="es-ES" sz="1200">
                                    <a:effectLst/>
                                    <a:latin typeface="Cambria Math"/>
                                    <a:sym typeface="Arial"/>
                                  </a:rPr>
                                  <m:t>= 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es-ES" sz="1200" i="1">
                                        <a:effectLst/>
                                        <a:latin typeface="Cambria Math"/>
                                        <a:sym typeface="Arial"/>
                                      </a:rPr>
                                    </m:ctrlPr>
                                  </m:radPr>
                                  <m:deg/>
                                  <m:e>
                                    <m:nary>
                                      <m:naryPr>
                                        <m:chr m:val="∑"/>
                                        <m:ctrlPr>
                                          <a:rPr lang="es-ES" sz="1200" i="1">
                                            <a:effectLst/>
                                            <a:latin typeface="Cambria Math"/>
                                            <a:sym typeface="Arial"/>
                                          </a:rPr>
                                        </m:ctrlPr>
                                      </m:naryPr>
                                      <m:sub>
                                        <m:r>
                                          <a:rPr lang="es-ES" sz="1200">
                                            <a:effectLst/>
                                            <a:latin typeface="Cambria Math"/>
                                            <a:sym typeface="Arial"/>
                                          </a:rPr>
                                          <m:t>𝑖</m:t>
                                        </m:r>
                                        <m:r>
                                          <a:rPr lang="es-ES" sz="1200">
                                            <a:effectLst/>
                                            <a:latin typeface="Cambria Math"/>
                                            <a:sym typeface="Arial"/>
                                          </a:rPr>
                                          <m:t>=1</m:t>
                                        </m:r>
                                      </m:sub>
                                      <m:sup>
                                        <m:r>
                                          <a:rPr lang="es-ES" sz="1200">
                                            <a:effectLst/>
                                            <a:latin typeface="Cambria Math"/>
                                            <a:sym typeface="Arial"/>
                                          </a:rPr>
                                          <m:t>𝑁</m:t>
                                        </m:r>
                                      </m:sup>
                                      <m:e>
                                        <m:sSup>
                                          <m:sSupPr>
                                            <m:ctrlPr>
                                              <a:rPr lang="es-ES" sz="1200" i="1">
                                                <a:effectLst/>
                                                <a:latin typeface="Cambria Math"/>
                                                <a:sym typeface="Arial"/>
                                              </a:rPr>
                                            </m:ctrlPr>
                                          </m:sSupPr>
                                          <m:e>
                                            <m:d>
                                              <m:dPr>
                                                <m:ctrlPr>
                                                  <a:rPr lang="es-ES" sz="1200" i="1">
                                                    <a:effectLst/>
                                                    <a:latin typeface="Cambria Math"/>
                                                    <a:sym typeface="Arial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s-ES" sz="1200" i="1">
                                                        <a:effectLst/>
                                                        <a:latin typeface="Cambria Math"/>
                                                        <a:sym typeface="Arial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s-ES" sz="1200">
                                                        <a:effectLst/>
                                                        <a:latin typeface="Cambria Math"/>
                                                        <a:sym typeface="Arial"/>
                                                      </a:rPr>
                                                      <m:t>𝑦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s-ES" sz="1200">
                                                        <a:effectLst/>
                                                        <a:latin typeface="Cambria Math"/>
                                                        <a:sym typeface="Arial"/>
                                                      </a:rPr>
                                                      <m:t>𝑖</m:t>
                                                    </m:r>
                                                  </m:sub>
                                                </m:sSub>
                                                <m:r>
                                                  <a:rPr lang="es-ES" sz="1200">
                                                    <a:effectLst/>
                                                    <a:latin typeface="Cambria Math"/>
                                                    <a:sym typeface="Arial"/>
                                                  </a:rPr>
                                                  <m:t>−</m:t>
                                                </m:r>
                                                <m:sSub>
                                                  <m:sSubPr>
                                                    <m:ctrlPr>
                                                      <a:rPr lang="es-ES" sz="1200" i="1">
                                                        <a:effectLst/>
                                                        <a:latin typeface="Cambria Math"/>
                                                        <a:sym typeface="Arial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s-ES" sz="1200">
                                                        <a:effectLst/>
                                                        <a:latin typeface="Cambria Math"/>
                                                        <a:sym typeface="Arial"/>
                                                      </a:rPr>
                                                      <m:t>𝑥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s-ES" sz="1200">
                                                        <a:effectLst/>
                                                        <a:latin typeface="Cambria Math"/>
                                                        <a:sym typeface="Arial"/>
                                                      </a:rPr>
                                                      <m:t>𝑖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</m:e>
                                          <m:sup>
                                            <m:r>
                                              <a:rPr lang="es-ES" sz="1200">
                                                <a:effectLst/>
                                                <a:latin typeface="Cambria Math"/>
                                                <a:sym typeface="Arial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e>
                                    </m:nary>
                                  </m:e>
                                </m:rad>
                              </m:oMath>
                            </m:oMathPara>
                          </a14:m>
                          <a:endParaRPr lang="es-E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ES" sz="1200" i="1" smtClean="0">
                                        <a:effectLst/>
                                        <a:latin typeface="Cambria Math"/>
                                        <a:sym typeface="Arial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1200">
                                        <a:effectLst/>
                                        <a:latin typeface="Cambria Math"/>
                                        <a:sym typeface="Arial"/>
                                      </a:rPr>
                                      <m:t>ĉ</m:t>
                                    </m:r>
                                  </m:e>
                                  <m:sub>
                                    <m:r>
                                      <a:rPr lang="es-ES" sz="1200">
                                        <a:effectLst/>
                                        <a:latin typeface="Cambria Math"/>
                                        <a:sym typeface="Arial"/>
                                      </a:rPr>
                                      <m:t>𝐳</m:t>
                                    </m:r>
                                  </m:sub>
                                </m:sSub>
                                <m:r>
                                  <a:rPr lang="es-ES" sz="1200">
                                    <a:effectLst/>
                                    <a:latin typeface="Cambria Math"/>
                                    <a:sym typeface="Arial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s-ES" sz="1200" i="1">
                                        <a:effectLst/>
                                        <a:latin typeface="Cambria Math"/>
                                        <a:sym typeface="Arial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s-ES" sz="1200">
                                        <a:effectLst/>
                                        <a:latin typeface="Cambria Math"/>
                                        <a:sym typeface="Arial"/>
                                      </a:rPr>
                                      <m:t>argmax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s-ES" sz="1200">
                                        <a:effectLst/>
                                        <a:latin typeface="Cambria Math"/>
                                        <a:sym typeface="Arial"/>
                                      </a:rPr>
                                      <m:t>v</m:t>
                                    </m:r>
                                    <m:r>
                                      <a:rPr lang="es-ES" sz="1200">
                                        <a:effectLst/>
                                        <a:latin typeface="Cambria Math"/>
                                        <a:sym typeface="Arial"/>
                                      </a:rPr>
                                      <m:t>∈</m:t>
                                    </m:r>
                                    <m:sSub>
                                      <m:sSubPr>
                                        <m:ctrlPr>
                                          <a:rPr lang="es-ES" sz="1200" i="1">
                                            <a:effectLst/>
                                            <a:latin typeface="Cambria Math"/>
                                            <a:sym typeface="Arial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s-ES" sz="1200">
                                            <a:effectLst/>
                                            <a:latin typeface="Cambria Math"/>
                                            <a:sym typeface="Arial"/>
                                          </a:rPr>
                                          <m:t>V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es-ES" sz="1200">
                                            <a:effectLst/>
                                            <a:latin typeface="Cambria Math"/>
                                            <a:sym typeface="Arial"/>
                                          </a:rPr>
                                          <m:t>k</m:t>
                                        </m:r>
                                      </m:sub>
                                    </m:sSub>
                                  </m:sub>
                                </m:sSub>
                                <m:nary>
                                  <m:naryPr>
                                    <m:chr m:val="∑"/>
                                    <m:limLoc m:val="undOvr"/>
                                    <m:ctrlPr>
                                      <a:rPr lang="es-ES" sz="1200" i="1">
                                        <a:effectLst/>
                                        <a:latin typeface="Cambria Math"/>
                                        <a:sym typeface="Arial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s-ES" sz="1200">
                                        <a:effectLst/>
                                        <a:latin typeface="Cambria Math"/>
                                        <a:sym typeface="Arial"/>
                                      </a:rPr>
                                      <m:t>𝑖</m:t>
                                    </m:r>
                                    <m:r>
                                      <a:rPr lang="es-ES" sz="1200">
                                        <a:effectLst/>
                                        <a:latin typeface="Cambria Math"/>
                                        <a:sym typeface="Arial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s-ES" sz="1200">
                                        <a:effectLst/>
                                        <a:latin typeface="Cambria Math"/>
                                        <a:sym typeface="Arial"/>
                                      </a:rPr>
                                      <m:t>𝑘</m:t>
                                    </m:r>
                                  </m:sup>
                                  <m:e>
                                    <m:r>
                                      <a:rPr lang="es-ES" sz="1200">
                                        <a:effectLst/>
                                        <a:latin typeface="Cambria Math"/>
                                        <a:sym typeface="Arial"/>
                                      </a:rPr>
                                      <m:t>𝛿</m:t>
                                    </m:r>
                                  </m:e>
                                </m:nary>
                                <m:r>
                                  <a:rPr lang="es-ES" sz="1200">
                                    <a:effectLst/>
                                    <a:latin typeface="Cambria Math"/>
                                    <a:sym typeface="Arial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s-ES" sz="1200" i="1">
                                        <a:effectLst/>
                                        <a:latin typeface="Cambria Math"/>
                                        <a:sym typeface="Arial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1200">
                                        <a:effectLst/>
                                        <a:latin typeface="Cambria Math"/>
                                        <a:sym typeface="Arial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sz="1200">
                                        <a:effectLst/>
                                        <a:latin typeface="Cambria Math"/>
                                        <a:sym typeface="Arial"/>
                                      </a:rPr>
                                      <m:t>𝑣</m:t>
                                    </m:r>
                                  </m:sub>
                                </m:sSub>
                                <m:r>
                                  <a:rPr lang="es-ES" sz="1200">
                                    <a:effectLst/>
                                    <a:latin typeface="Cambria Math"/>
                                    <a:sym typeface="Arial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s-ES" sz="1200" i="1">
                                        <a:effectLst/>
                                        <a:latin typeface="Cambria Math"/>
                                        <a:sym typeface="Arial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1200">
                                        <a:effectLst/>
                                        <a:latin typeface="Cambria Math"/>
                                        <a:sym typeface="Arial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sz="1200">
                                        <a:effectLst/>
                                        <a:latin typeface="Cambria Math"/>
                                        <a:sym typeface="Arial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s-ES" sz="1200">
                                    <a:effectLst/>
                                    <a:latin typeface="Cambria Math"/>
                                    <a:sym typeface="Arial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s-E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17564033"/>
                  </p:ext>
                </p:extLst>
              </p:nvPr>
            </p:nvGraphicFramePr>
            <p:xfrm>
              <a:off x="2123728" y="3717032"/>
              <a:ext cx="5544616" cy="1173798"/>
            </p:xfrm>
            <a:graphic>
              <a:graphicData uri="http://schemas.openxmlformats.org/drawingml/2006/table">
                <a:tbl>
                  <a:tblPr firstRow="1" bandRow="1">
                    <a:tableStyleId>{C083E6E3-FA7D-4D7B-A595-EF9225AFEA82}</a:tableStyleId>
                  </a:tblPr>
                  <a:tblGrid>
                    <a:gridCol w="2808312"/>
                    <a:gridCol w="2736304"/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dirty="0" smtClean="0"/>
                            <a:t>Distancia </a:t>
                          </a:r>
                          <a:r>
                            <a:rPr lang="es-ES" dirty="0" err="1" smtClean="0"/>
                            <a:t>euclídea</a:t>
                          </a:r>
                          <a:endParaRPr lang="es-E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dirty="0" smtClean="0"/>
                            <a:t>Clasificación</a:t>
                          </a:r>
                          <a:endParaRPr lang="es-ES" dirty="0"/>
                        </a:p>
                      </a:txBody>
                      <a:tcPr/>
                    </a:tc>
                  </a:tr>
                  <a:tr h="802958"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t="-47328" r="-97397" b="-7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102673" t="-47328" b="-763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71042260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2800" b="1" dirty="0"/>
              <a:t>3</a:t>
            </a:r>
            <a:r>
              <a:rPr lang="es-ES" sz="2800" b="1" dirty="0" smtClean="0"/>
              <a:t>. </a:t>
            </a:r>
            <a:r>
              <a:rPr lang="es-ES" b="1" dirty="0" smtClean="0"/>
              <a:t>Técnicas utilizadas</a:t>
            </a:r>
            <a:endParaRPr lang="es-E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9512" y="1124744"/>
            <a:ext cx="8640960" cy="1800199"/>
          </a:xfrm>
        </p:spPr>
        <p:txBody>
          <a:bodyPr/>
          <a:lstStyle/>
          <a:p>
            <a:pPr marL="457200" indent="-457200">
              <a:lnSpc>
                <a:spcPct val="150000"/>
              </a:lnSpc>
              <a:buFont typeface="+mj-lt"/>
              <a:buAutoNum type="arabicPeriod" startAt="3"/>
            </a:pPr>
            <a:r>
              <a:rPr lang="es-ES" sz="2400" dirty="0" smtClean="0"/>
              <a:t>Técnicas para la clasificación</a:t>
            </a:r>
          </a:p>
          <a:p>
            <a:pPr marL="914400" lvl="1" indent="-457200">
              <a:buFont typeface="+mj-lt"/>
              <a:buAutoNum type="arabicPeriod" startAt="3"/>
            </a:pPr>
            <a:r>
              <a:rPr lang="es-ES" sz="2200" dirty="0" smtClean="0"/>
              <a:t>Máquinas de soporte vectorial (SVM)</a:t>
            </a:r>
          </a:p>
          <a:p>
            <a:pPr lvl="2">
              <a:buFont typeface="Arial" pitchFamily="34" charset="0"/>
              <a:buChar char="•"/>
            </a:pPr>
            <a:r>
              <a:rPr lang="es-ES" sz="2200" dirty="0" smtClean="0"/>
              <a:t>Define </a:t>
            </a:r>
            <a:r>
              <a:rPr lang="es-ES" sz="2200" dirty="0" err="1" smtClean="0"/>
              <a:t>hiperplano</a:t>
            </a:r>
            <a:r>
              <a:rPr lang="es-ES" sz="2200" dirty="0" smtClean="0"/>
              <a:t> que separa al espacio de características en dos.</a:t>
            </a:r>
          </a:p>
          <a:p>
            <a:pPr marL="914400" lvl="2" indent="0">
              <a:buNone/>
            </a:pPr>
            <a:endParaRPr lang="es-ES" sz="2200" dirty="0" smtClean="0"/>
          </a:p>
          <a:p>
            <a:pPr marL="914400" lvl="2" indent="0">
              <a:buNone/>
            </a:pPr>
            <a:endParaRPr lang="es-ES" sz="2200" dirty="0"/>
          </a:p>
          <a:p>
            <a:pPr marL="914400" lvl="2" indent="0">
              <a:buNone/>
            </a:pPr>
            <a:endParaRPr lang="es-ES" sz="2200" dirty="0" smtClean="0"/>
          </a:p>
          <a:p>
            <a:pPr marL="914400" lvl="2" indent="0">
              <a:buNone/>
            </a:pPr>
            <a:endParaRPr lang="es-ES" sz="2200" dirty="0"/>
          </a:p>
          <a:p>
            <a:pPr marL="914400" lvl="2" indent="0">
              <a:buNone/>
            </a:pPr>
            <a:endParaRPr lang="es-ES" sz="2200" dirty="0" smtClean="0"/>
          </a:p>
          <a:p>
            <a:pPr marL="457200" lvl="1" indent="0">
              <a:buNone/>
            </a:pPr>
            <a:endParaRPr lang="es-ES" sz="2200" dirty="0"/>
          </a:p>
          <a:p>
            <a:pPr marL="457200" lvl="1" indent="0">
              <a:buNone/>
            </a:pPr>
            <a:endParaRPr lang="es-ES" sz="2200" dirty="0" smtClean="0"/>
          </a:p>
          <a:p>
            <a:pPr marL="457200" lvl="1" indent="0">
              <a:lnSpc>
                <a:spcPct val="150000"/>
              </a:lnSpc>
              <a:buNone/>
            </a:pPr>
            <a:endParaRPr lang="es-ES" sz="2200" dirty="0" smtClean="0"/>
          </a:p>
          <a:p>
            <a:pPr lvl="1">
              <a:lnSpc>
                <a:spcPct val="150000"/>
              </a:lnSpc>
              <a:buFont typeface="Arial" pitchFamily="34" charset="0"/>
              <a:buChar char="•"/>
            </a:pPr>
            <a:endParaRPr lang="es-ES" sz="2400" dirty="0" smtClean="0"/>
          </a:p>
          <a:p>
            <a:pPr marL="1326954" lvl="3" indent="0">
              <a:lnSpc>
                <a:spcPct val="150000"/>
              </a:lnSpc>
              <a:buNone/>
            </a:pPr>
            <a:endParaRPr lang="es-ES" sz="300" dirty="0" smtClean="0"/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31640" y="2924943"/>
            <a:ext cx="1946511" cy="19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2"/>
          <p:cNvSpPr txBox="1">
            <a:spLocks/>
          </p:cNvSpPr>
          <p:nvPr/>
        </p:nvSpPr>
        <p:spPr>
          <a:xfrm>
            <a:off x="4932040" y="3284984"/>
            <a:ext cx="3672408" cy="9361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6799" tIns="46799" rIns="46799" bIns="46799"/>
          <a:lstStyle>
            <a:lvl1pPr marL="341313" indent="-341313" defTabSz="449262">
              <a:spcBef>
                <a:spcPts val="500"/>
              </a:spcBef>
              <a:buClr>
                <a:srgbClr val="FF9900"/>
              </a:buClr>
              <a:buSzPct val="150000"/>
              <a:buFont typeface="Helvetica"/>
              <a:buChar char=""/>
              <a:defRPr sz="2800">
                <a:solidFill>
                  <a:srgbClr val="00006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88723" indent="-331523" defTabSz="449262">
              <a:spcBef>
                <a:spcPts val="500"/>
              </a:spcBef>
              <a:buClr>
                <a:srgbClr val="FF9900"/>
              </a:buClr>
              <a:buSzPct val="100000"/>
              <a:buFont typeface="Helvetica"/>
              <a:buChar char=""/>
              <a:defRPr sz="2800">
                <a:solidFill>
                  <a:srgbClr val="00006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234439" indent="-320039" defTabSz="449262">
              <a:spcBef>
                <a:spcPts val="500"/>
              </a:spcBef>
              <a:buClr>
                <a:srgbClr val="FF9900"/>
              </a:buClr>
              <a:buSzPct val="100000"/>
              <a:buFont typeface="Helvetica"/>
              <a:buChar char=""/>
              <a:defRPr sz="2800">
                <a:solidFill>
                  <a:srgbClr val="000066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727200" indent="-355600" defTabSz="449262">
              <a:spcBef>
                <a:spcPts val="500"/>
              </a:spcBef>
              <a:buClr>
                <a:srgbClr val="FF9900"/>
              </a:buClr>
              <a:buSzPct val="100000"/>
              <a:buFont typeface="Helvetica"/>
              <a:buChar char="–"/>
              <a:defRPr sz="2800">
                <a:solidFill>
                  <a:srgbClr val="000066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184400" indent="-355600" defTabSz="449262">
              <a:spcBef>
                <a:spcPts val="500"/>
              </a:spcBef>
              <a:buClr>
                <a:srgbClr val="FF9900"/>
              </a:buClr>
              <a:buSzPct val="100000"/>
              <a:buFont typeface="Helvetica"/>
              <a:buChar char="»"/>
              <a:defRPr sz="2800">
                <a:solidFill>
                  <a:srgbClr val="000066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612571" indent="-326571" defTabSz="449262">
              <a:spcBef>
                <a:spcPts val="500"/>
              </a:spcBef>
              <a:buClr>
                <a:srgbClr val="FF9900"/>
              </a:buClr>
              <a:buSzPct val="100000"/>
              <a:buFont typeface="Helvetica"/>
              <a:buChar char="»"/>
              <a:defRPr sz="2000">
                <a:solidFill>
                  <a:srgbClr val="000066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069771" indent="-326571" defTabSz="449262">
              <a:spcBef>
                <a:spcPts val="500"/>
              </a:spcBef>
              <a:buClr>
                <a:srgbClr val="FF9900"/>
              </a:buClr>
              <a:buSzPct val="100000"/>
              <a:buFont typeface="Helvetica"/>
              <a:buChar char="»"/>
              <a:defRPr sz="2000">
                <a:solidFill>
                  <a:srgbClr val="000066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526971" indent="-326571" defTabSz="449262">
              <a:spcBef>
                <a:spcPts val="500"/>
              </a:spcBef>
              <a:buClr>
                <a:srgbClr val="FF9900"/>
              </a:buClr>
              <a:buSzPct val="100000"/>
              <a:buFont typeface="Helvetica"/>
              <a:buChar char="»"/>
              <a:defRPr sz="2000">
                <a:solidFill>
                  <a:srgbClr val="000066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984171" indent="-326571" defTabSz="449262">
              <a:spcBef>
                <a:spcPts val="500"/>
              </a:spcBef>
              <a:buClr>
                <a:srgbClr val="FF9900"/>
              </a:buClr>
              <a:buSzPct val="100000"/>
              <a:buFont typeface="Helvetica"/>
              <a:buChar char="»"/>
              <a:defRPr sz="2000">
                <a:solidFill>
                  <a:srgbClr val="00006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1">
              <a:buFont typeface="Arial" pitchFamily="34" charset="0"/>
              <a:buChar char="•"/>
            </a:pPr>
            <a:r>
              <a:rPr lang="es-ES" sz="2200" dirty="0" smtClean="0"/>
              <a:t>Criterio: Maximización del margen.</a:t>
            </a:r>
          </a:p>
          <a:p>
            <a:pPr marL="457200" lvl="1" indent="0">
              <a:buNone/>
            </a:pPr>
            <a:endParaRPr lang="es-ES" sz="2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52523369"/>
                  </p:ext>
                </p:extLst>
              </p:nvPr>
            </p:nvGraphicFramePr>
            <p:xfrm>
              <a:off x="5868144" y="4193650"/>
              <a:ext cx="2736304" cy="459486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368152"/>
                    <a:gridCol w="402398"/>
                    <a:gridCol w="965754"/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s-ES" b="0" i="1" smtClean="0">
                                        <a:latin typeface="Cambria Math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s-ES" b="0" i="0" smtClean="0">
                                        <a:latin typeface="Cambria Math"/>
                                      </a:rPr>
                                      <m:t>max</m:t>
                                    </m:r>
                                  </m:fName>
                                  <m:e>
                                    <m:r>
                                      <a:rPr lang="es-ES" b="0" i="1" smtClean="0">
                                        <a:latin typeface="Cambria Math"/>
                                      </a:rPr>
                                      <m:t> </m:t>
                                    </m:r>
                                    <m:r>
                                      <a:rPr lang="es-ES" b="0" i="1" smtClean="0">
                                        <a:latin typeface="Cambria Math"/>
                                      </a:rPr>
                                      <m:t>𝑀</m:t>
                                    </m:r>
                                    <m:r>
                                      <a:rPr lang="es-ES" b="0" i="1" smtClean="0">
                                        <a:latin typeface="Cambria Math"/>
                                      </a:rPr>
                                      <m:t>= </m:t>
                                    </m:r>
                                    <m:f>
                                      <m:fPr>
                                        <m:ctrlPr>
                                          <a:rPr lang="es-ES" b="0" i="1" smtClean="0">
                                            <a:latin typeface="Cambria Math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s-ES" b="0" i="1" smtClean="0">
                                            <a:latin typeface="Cambria Math"/>
                                          </a:rPr>
                                          <m:t>2</m:t>
                                        </m:r>
                                      </m:num>
                                      <m:den>
                                        <m:d>
                                          <m:dPr>
                                            <m:begChr m:val="|"/>
                                            <m:endChr m:val="|"/>
                                            <m:ctrlPr>
                                              <a:rPr lang="es-ES" b="0" i="1" smtClean="0">
                                                <a:latin typeface="Cambria Math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s-ES" b="0" i="1" smtClean="0">
                                                <a:latin typeface="Cambria Math"/>
                                              </a:rPr>
                                              <m:t>𝑤</m:t>
                                            </m:r>
                                          </m:e>
                                        </m:d>
                                      </m:den>
                                    </m:f>
                                  </m:e>
                                </m:func>
                              </m:oMath>
                            </m:oMathPara>
                          </a14:m>
                          <a:endParaRPr lang="es-ES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s-ES" sz="500" dirty="0" smtClean="0"/>
                        </a:p>
                        <a:p>
                          <a:pPr algn="ctr"/>
                          <a:r>
                            <a:rPr lang="es-ES" dirty="0" smtClean="0"/>
                            <a:t>ó </a:t>
                          </a:r>
                          <a:endParaRPr lang="es-ES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s-ES" b="0" i="1" smtClean="0">
                                        <a:latin typeface="Cambria Math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s-ES" b="0" i="0" smtClean="0">
                                        <a:latin typeface="Cambria Math"/>
                                      </a:rPr>
                                      <m:t>min</m:t>
                                    </m:r>
                                    <m:r>
                                      <a:rPr lang="es-ES" b="0" i="1" smtClean="0">
                                        <a:latin typeface="Cambria Math"/>
                                      </a:rPr>
                                      <m:t>  </m:t>
                                    </m:r>
                                  </m:fName>
                                  <m:e>
                                    <m:f>
                                      <m:fPr>
                                        <m:ctrlPr>
                                          <a:rPr lang="es-ES" b="0" i="1" smtClean="0">
                                            <a:latin typeface="Cambria Math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s-ES" b="0" i="1" smtClean="0">
                                            <a:latin typeface="Cambria Math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s-ES" b="0" i="1" smtClean="0">
                                            <a:latin typeface="Cambria Math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e>
                                </m:func>
                                <m:sSup>
                                  <m:sSupPr>
                                    <m:ctrlPr>
                                      <a:rPr lang="es-ES" b="0" i="1" smtClean="0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ES" b="0" i="1" smtClean="0">
                                        <a:latin typeface="Cambria Math"/>
                                      </a:rPr>
                                      <m:t>𝑤</m:t>
                                    </m:r>
                                  </m:e>
                                  <m:sup>
                                    <m:r>
                                      <a:rPr lang="es-ES" b="0" i="1" smtClean="0">
                                        <a:latin typeface="Cambria Math"/>
                                      </a:rPr>
                                      <m:t>𝑡</m:t>
                                    </m:r>
                                  </m:sup>
                                </m:sSup>
                                <m:r>
                                  <a:rPr lang="es-ES" b="0" i="1" smtClean="0">
                                    <a:latin typeface="Cambria Math"/>
                                  </a:rPr>
                                  <m:t>𝑤</m:t>
                                </m:r>
                              </m:oMath>
                            </m:oMathPara>
                          </a14:m>
                          <a:endParaRPr lang="es-ES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52523369"/>
                  </p:ext>
                </p:extLst>
              </p:nvPr>
            </p:nvGraphicFramePr>
            <p:xfrm>
              <a:off x="5868144" y="4193650"/>
              <a:ext cx="2736304" cy="459486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368152"/>
                    <a:gridCol w="402398"/>
                    <a:gridCol w="965754"/>
                  </a:tblGrid>
                  <a:tr h="459486"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1">
                          <a:blip r:embed="rId3"/>
                          <a:stretch>
                            <a:fillRect l="-446" t="-1333" r="-100446" b="-1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s-ES" sz="500" dirty="0" smtClean="0"/>
                        </a:p>
                        <a:p>
                          <a:pPr algn="ctr"/>
                          <a:r>
                            <a:rPr lang="es-ES" dirty="0" smtClean="0"/>
                            <a:t>ó </a:t>
                          </a:r>
                          <a:endParaRPr lang="es-ES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1">
                          <a:blip r:embed="rId3"/>
                          <a:stretch>
                            <a:fillRect l="-184177" t="-1333" r="-633" b="-1333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pic>
        <p:nvPicPr>
          <p:cNvPr id="11268" name="Picture 4" descr="C:\Users\Javi\Dropbox\TFM\memoria\presentacion\tecnicas\svm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5013176"/>
            <a:ext cx="4523606" cy="767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9" name="Picture 5" descr="C:\Users\Javi\Dropbox\TFM\memoria\presentacion\tecnicas\svm2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1367" y="2924943"/>
            <a:ext cx="1920713" cy="19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31999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2800" b="1" dirty="0"/>
              <a:t>3</a:t>
            </a:r>
            <a:r>
              <a:rPr lang="es-ES" sz="2800" b="1" dirty="0" smtClean="0"/>
              <a:t>. </a:t>
            </a:r>
            <a:r>
              <a:rPr lang="es-ES" b="1" dirty="0" smtClean="0"/>
              <a:t>Técnicas utilizadas</a:t>
            </a:r>
            <a:endParaRPr lang="es-E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9512" y="1124744"/>
            <a:ext cx="8640960" cy="1800199"/>
          </a:xfrm>
        </p:spPr>
        <p:txBody>
          <a:bodyPr/>
          <a:lstStyle/>
          <a:p>
            <a:pPr marL="457200" indent="-457200">
              <a:lnSpc>
                <a:spcPct val="150000"/>
              </a:lnSpc>
              <a:buFont typeface="+mj-lt"/>
              <a:buAutoNum type="arabicPeriod" startAt="3"/>
            </a:pPr>
            <a:r>
              <a:rPr lang="es-ES" sz="2400" dirty="0" smtClean="0"/>
              <a:t>Técnicas para la clasificación</a:t>
            </a:r>
          </a:p>
          <a:p>
            <a:pPr marL="914400" lvl="1" indent="-457200">
              <a:buFont typeface="+mj-lt"/>
              <a:buAutoNum type="arabicPeriod" startAt="3"/>
            </a:pPr>
            <a:r>
              <a:rPr lang="es-ES" sz="2200" dirty="0" smtClean="0"/>
              <a:t>Máquinas de soporte vectorial (SVM)</a:t>
            </a:r>
          </a:p>
          <a:p>
            <a:pPr lvl="2">
              <a:buFont typeface="Arial" pitchFamily="34" charset="0"/>
              <a:buChar char="•"/>
            </a:pPr>
            <a:r>
              <a:rPr lang="es-ES" sz="2200" dirty="0" smtClean="0"/>
              <a:t>Presencia de ruido ó </a:t>
            </a:r>
            <a:r>
              <a:rPr lang="es-ES" sz="2200" dirty="0" err="1" smtClean="0"/>
              <a:t>outliers</a:t>
            </a:r>
            <a:endParaRPr lang="es-ES" sz="2200" dirty="0" smtClean="0"/>
          </a:p>
          <a:p>
            <a:pPr marL="914400" lvl="2" indent="0">
              <a:buNone/>
            </a:pPr>
            <a:endParaRPr lang="es-ES" sz="2200" dirty="0" smtClean="0"/>
          </a:p>
          <a:p>
            <a:pPr marL="914400" lvl="2" indent="0">
              <a:buNone/>
            </a:pPr>
            <a:endParaRPr lang="es-ES" sz="2200" dirty="0"/>
          </a:p>
          <a:p>
            <a:pPr marL="914400" lvl="2" indent="0">
              <a:buNone/>
            </a:pPr>
            <a:endParaRPr lang="es-ES" sz="2200" dirty="0" smtClean="0"/>
          </a:p>
          <a:p>
            <a:pPr marL="914400" lvl="2" indent="0">
              <a:buNone/>
            </a:pPr>
            <a:endParaRPr lang="es-ES" sz="2200" dirty="0"/>
          </a:p>
          <a:p>
            <a:pPr marL="914400" lvl="2" indent="0">
              <a:buNone/>
            </a:pPr>
            <a:endParaRPr lang="es-ES" sz="2200" dirty="0" smtClean="0"/>
          </a:p>
          <a:p>
            <a:pPr marL="457200" lvl="1" indent="0">
              <a:buNone/>
            </a:pPr>
            <a:endParaRPr lang="es-ES" sz="2200" dirty="0"/>
          </a:p>
          <a:p>
            <a:pPr marL="457200" lvl="1" indent="0">
              <a:buNone/>
            </a:pPr>
            <a:endParaRPr lang="es-ES" sz="2200" dirty="0" smtClean="0"/>
          </a:p>
          <a:p>
            <a:pPr marL="1245816" lvl="2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es-ES" sz="2200" dirty="0" smtClean="0"/>
              <a:t>Si espacio de datos no separable           NLSVM.</a:t>
            </a:r>
          </a:p>
          <a:p>
            <a:pPr lvl="1">
              <a:lnSpc>
                <a:spcPct val="150000"/>
              </a:lnSpc>
              <a:buFont typeface="Arial" pitchFamily="34" charset="0"/>
              <a:buChar char="•"/>
            </a:pPr>
            <a:endParaRPr lang="es-ES" sz="2400" dirty="0" smtClean="0"/>
          </a:p>
          <a:p>
            <a:pPr marL="1326954" lvl="3" indent="0">
              <a:lnSpc>
                <a:spcPct val="150000"/>
              </a:lnSpc>
              <a:buNone/>
            </a:pPr>
            <a:endParaRPr lang="es-ES" sz="300" dirty="0" smtClean="0"/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28869" y="2770899"/>
            <a:ext cx="2423051" cy="2530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2"/>
          <p:cNvSpPr txBox="1">
            <a:spLocks/>
          </p:cNvSpPr>
          <p:nvPr/>
        </p:nvSpPr>
        <p:spPr>
          <a:xfrm>
            <a:off x="3419872" y="2708920"/>
            <a:ext cx="3672408" cy="9361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6799" tIns="46799" rIns="46799" bIns="46799"/>
          <a:lstStyle>
            <a:lvl1pPr marL="341313" indent="-341313" defTabSz="449262">
              <a:spcBef>
                <a:spcPts val="500"/>
              </a:spcBef>
              <a:buClr>
                <a:srgbClr val="FF9900"/>
              </a:buClr>
              <a:buSzPct val="150000"/>
              <a:buFont typeface="Helvetica"/>
              <a:buChar char=""/>
              <a:defRPr sz="2800">
                <a:solidFill>
                  <a:srgbClr val="00006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88723" indent="-331523" defTabSz="449262">
              <a:spcBef>
                <a:spcPts val="500"/>
              </a:spcBef>
              <a:buClr>
                <a:srgbClr val="FF9900"/>
              </a:buClr>
              <a:buSzPct val="100000"/>
              <a:buFont typeface="Helvetica"/>
              <a:buChar char=""/>
              <a:defRPr sz="2800">
                <a:solidFill>
                  <a:srgbClr val="00006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234439" indent="-320039" defTabSz="449262">
              <a:spcBef>
                <a:spcPts val="500"/>
              </a:spcBef>
              <a:buClr>
                <a:srgbClr val="FF9900"/>
              </a:buClr>
              <a:buSzPct val="100000"/>
              <a:buFont typeface="Helvetica"/>
              <a:buChar char=""/>
              <a:defRPr sz="2800">
                <a:solidFill>
                  <a:srgbClr val="000066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727200" indent="-355600" defTabSz="449262">
              <a:spcBef>
                <a:spcPts val="500"/>
              </a:spcBef>
              <a:buClr>
                <a:srgbClr val="FF9900"/>
              </a:buClr>
              <a:buSzPct val="100000"/>
              <a:buFont typeface="Helvetica"/>
              <a:buChar char="–"/>
              <a:defRPr sz="2800">
                <a:solidFill>
                  <a:srgbClr val="000066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184400" indent="-355600" defTabSz="449262">
              <a:spcBef>
                <a:spcPts val="500"/>
              </a:spcBef>
              <a:buClr>
                <a:srgbClr val="FF9900"/>
              </a:buClr>
              <a:buSzPct val="100000"/>
              <a:buFont typeface="Helvetica"/>
              <a:buChar char="»"/>
              <a:defRPr sz="2800">
                <a:solidFill>
                  <a:srgbClr val="000066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612571" indent="-326571" defTabSz="449262">
              <a:spcBef>
                <a:spcPts val="500"/>
              </a:spcBef>
              <a:buClr>
                <a:srgbClr val="FF9900"/>
              </a:buClr>
              <a:buSzPct val="100000"/>
              <a:buFont typeface="Helvetica"/>
              <a:buChar char="»"/>
              <a:defRPr sz="2000">
                <a:solidFill>
                  <a:srgbClr val="000066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069771" indent="-326571" defTabSz="449262">
              <a:spcBef>
                <a:spcPts val="500"/>
              </a:spcBef>
              <a:buClr>
                <a:srgbClr val="FF9900"/>
              </a:buClr>
              <a:buSzPct val="100000"/>
              <a:buFont typeface="Helvetica"/>
              <a:buChar char="»"/>
              <a:defRPr sz="2000">
                <a:solidFill>
                  <a:srgbClr val="000066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526971" indent="-326571" defTabSz="449262">
              <a:spcBef>
                <a:spcPts val="500"/>
              </a:spcBef>
              <a:buClr>
                <a:srgbClr val="FF9900"/>
              </a:buClr>
              <a:buSzPct val="100000"/>
              <a:buFont typeface="Helvetica"/>
              <a:buChar char="»"/>
              <a:defRPr sz="2000">
                <a:solidFill>
                  <a:srgbClr val="000066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984171" indent="-326571" defTabSz="449262">
              <a:spcBef>
                <a:spcPts val="500"/>
              </a:spcBef>
              <a:buClr>
                <a:srgbClr val="FF9900"/>
              </a:buClr>
              <a:buSzPct val="100000"/>
              <a:buFont typeface="Helvetica"/>
              <a:buChar char="»"/>
              <a:defRPr sz="2000">
                <a:solidFill>
                  <a:srgbClr val="00006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1">
              <a:buFont typeface="Arial" pitchFamily="34" charset="0"/>
              <a:buChar char="•"/>
            </a:pPr>
            <a:r>
              <a:rPr lang="es-ES" sz="2200" dirty="0" smtClean="0"/>
              <a:t>Introducción de variables de holgura</a:t>
            </a:r>
          </a:p>
          <a:p>
            <a:pPr marL="457200" lvl="1" indent="0">
              <a:buNone/>
            </a:pPr>
            <a:endParaRPr lang="es-ES" sz="2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55269662"/>
                  </p:ext>
                </p:extLst>
              </p:nvPr>
            </p:nvGraphicFramePr>
            <p:xfrm>
              <a:off x="7164288" y="2924944"/>
              <a:ext cx="1728192" cy="3708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728192"/>
                  </a:tblGrid>
                  <a:tr h="37084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func>
                                <m:funcPr>
                                  <m:ctrlPr>
                                    <a:rPr lang="es-ES" b="0" i="1" smtClean="0">
                                      <a:latin typeface="Cambria Math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s-ES" b="0" i="0" smtClean="0">
                                      <a:latin typeface="Cambria Math"/>
                                    </a:rPr>
                                    <m:t>min</m:t>
                                  </m:r>
                                  <m:r>
                                    <a:rPr lang="es-ES" b="0" i="1" smtClean="0">
                                      <a:latin typeface="Cambria Math"/>
                                    </a:rPr>
                                    <m:t>  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s-ES" b="0" i="1" smtClean="0"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s-ES" b="0" i="1" smtClean="0">
                                          <a:latin typeface="Cambria Math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s-ES" b="0" i="1" smtClean="0">
                                          <a:latin typeface="Cambria Math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func>
                              <m:sSup>
                                <m:sSupPr>
                                  <m:ctrlPr>
                                    <a:rPr lang="es-ES" b="0" i="1" smtClean="0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s-ES" b="0" i="1" smtClean="0">
                                      <a:latin typeface="Cambria Math"/>
                                    </a:rPr>
                                    <m:t>𝑤</m:t>
                                  </m:r>
                                </m:e>
                                <m:sup>
                                  <m:r>
                                    <a:rPr lang="es-ES" b="0" i="1" smtClean="0">
                                      <a:latin typeface="Cambria Math"/>
                                    </a:rPr>
                                    <m:t>𝑡</m:t>
                                  </m:r>
                                </m:sup>
                              </m:sSup>
                              <m:r>
                                <a:rPr lang="es-ES" b="0" i="1" smtClean="0">
                                  <a:latin typeface="Cambria Math"/>
                                </a:rPr>
                                <m:t>𝑤</m:t>
                              </m:r>
                              <m:r>
                                <a:rPr lang="es-ES" b="0" i="1" smtClean="0">
                                  <a:latin typeface="Cambria Math"/>
                                </a:rPr>
                                <m:t>+</m:t>
                              </m:r>
                              <m:r>
                                <a:rPr lang="es-ES" b="0" i="1" smtClean="0">
                                  <a:latin typeface="Cambria Math"/>
                                </a:rPr>
                                <m:t>𝐶</m:t>
                              </m:r>
                              <m:nary>
                                <m:naryPr>
                                  <m:chr m:val="∑"/>
                                  <m:ctrlPr>
                                    <a:rPr lang="es-ES" b="0" i="1" smtClean="0">
                                      <a:latin typeface="Cambria Math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s-ES" b="0" i="1" smtClean="0">
                                      <a:latin typeface="Cambria Math"/>
                                    </a:rPr>
                                    <m:t>𝑘</m:t>
                                  </m:r>
                                  <m:r>
                                    <a:rPr lang="es-ES" b="0" i="1" smtClean="0">
                                      <a:latin typeface="Cambria Math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s-ES" b="0" i="1" smtClean="0">
                                      <a:latin typeface="Cambria Math"/>
                                    </a:rPr>
                                    <m:t>𝑅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s-ES" b="0" i="1" smtClean="0"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b="0" i="1" smtClean="0">
                                          <a:latin typeface="Cambria Math"/>
                                          <a:ea typeface="Cambria Math"/>
                                        </a:rPr>
                                        <m:t>𝜀</m:t>
                                      </m:r>
                                    </m:e>
                                    <m:sub>
                                      <m:r>
                                        <a:rPr lang="es-ES" b="0" i="1" smtClean="0">
                                          <a:latin typeface="Cambria Math"/>
                                          <a:ea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nary>
                            </m:oMath>
                          </a14:m>
                          <a:r>
                            <a:rPr lang="es-ES" dirty="0" smtClean="0"/>
                            <a:t> </a:t>
                          </a:r>
                          <a:endParaRPr lang="es-ES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55269662"/>
                  </p:ext>
                </p:extLst>
              </p:nvPr>
            </p:nvGraphicFramePr>
            <p:xfrm>
              <a:off x="7164288" y="2924944"/>
              <a:ext cx="1728192" cy="3708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728192"/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1">
                          <a:blip r:embed="rId3"/>
                          <a:stretch>
                            <a:fillRect t="-62295" b="-103279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pic>
        <p:nvPicPr>
          <p:cNvPr id="1126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211960" y="3698435"/>
            <a:ext cx="2448272" cy="1530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/>
          <p:cNvCxnSpPr/>
          <p:nvPr/>
        </p:nvCxnSpPr>
        <p:spPr>
          <a:xfrm>
            <a:off x="7884368" y="3429000"/>
            <a:ext cx="0" cy="504056"/>
          </a:xfrm>
          <a:prstGeom prst="straightConnector1">
            <a:avLst/>
          </a:prstGeom>
          <a:noFill/>
          <a:ln w="25400" cap="flat">
            <a:solidFill>
              <a:srgbClr val="FFC000"/>
            </a:solidFill>
            <a:prstDash val="solid"/>
            <a:bevel/>
            <a:tailEnd type="arrow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" name="Text Placeholder 2"/>
          <p:cNvSpPr txBox="1">
            <a:spLocks/>
          </p:cNvSpPr>
          <p:nvPr/>
        </p:nvSpPr>
        <p:spPr>
          <a:xfrm>
            <a:off x="7068027" y="4016641"/>
            <a:ext cx="1752445" cy="4680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6799" tIns="46799" rIns="46799" bIns="46799"/>
          <a:lstStyle>
            <a:lvl1pPr marL="341313" indent="-341313" defTabSz="449262">
              <a:spcBef>
                <a:spcPts val="500"/>
              </a:spcBef>
              <a:buClr>
                <a:srgbClr val="FF9900"/>
              </a:buClr>
              <a:buSzPct val="150000"/>
              <a:buFont typeface="Helvetica"/>
              <a:buChar char=""/>
              <a:defRPr sz="2800">
                <a:solidFill>
                  <a:srgbClr val="00006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88723" indent="-331523" defTabSz="449262">
              <a:spcBef>
                <a:spcPts val="500"/>
              </a:spcBef>
              <a:buClr>
                <a:srgbClr val="FF9900"/>
              </a:buClr>
              <a:buSzPct val="100000"/>
              <a:buFont typeface="Helvetica"/>
              <a:buChar char=""/>
              <a:defRPr sz="2800">
                <a:solidFill>
                  <a:srgbClr val="00006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234439" indent="-320039" defTabSz="449262">
              <a:spcBef>
                <a:spcPts val="500"/>
              </a:spcBef>
              <a:buClr>
                <a:srgbClr val="FF9900"/>
              </a:buClr>
              <a:buSzPct val="100000"/>
              <a:buFont typeface="Helvetica"/>
              <a:buChar char=""/>
              <a:defRPr sz="2800">
                <a:solidFill>
                  <a:srgbClr val="000066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727200" indent="-355600" defTabSz="449262">
              <a:spcBef>
                <a:spcPts val="500"/>
              </a:spcBef>
              <a:buClr>
                <a:srgbClr val="FF9900"/>
              </a:buClr>
              <a:buSzPct val="100000"/>
              <a:buFont typeface="Helvetica"/>
              <a:buChar char="–"/>
              <a:defRPr sz="2800">
                <a:solidFill>
                  <a:srgbClr val="000066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184400" indent="-355600" defTabSz="449262">
              <a:spcBef>
                <a:spcPts val="500"/>
              </a:spcBef>
              <a:buClr>
                <a:srgbClr val="FF9900"/>
              </a:buClr>
              <a:buSzPct val="100000"/>
              <a:buFont typeface="Helvetica"/>
              <a:buChar char="»"/>
              <a:defRPr sz="2800">
                <a:solidFill>
                  <a:srgbClr val="000066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612571" indent="-326571" defTabSz="449262">
              <a:spcBef>
                <a:spcPts val="500"/>
              </a:spcBef>
              <a:buClr>
                <a:srgbClr val="FF9900"/>
              </a:buClr>
              <a:buSzPct val="100000"/>
              <a:buFont typeface="Helvetica"/>
              <a:buChar char="»"/>
              <a:defRPr sz="2000">
                <a:solidFill>
                  <a:srgbClr val="000066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069771" indent="-326571" defTabSz="449262">
              <a:spcBef>
                <a:spcPts val="500"/>
              </a:spcBef>
              <a:buClr>
                <a:srgbClr val="FF9900"/>
              </a:buClr>
              <a:buSzPct val="100000"/>
              <a:buFont typeface="Helvetica"/>
              <a:buChar char="»"/>
              <a:defRPr sz="2000">
                <a:solidFill>
                  <a:srgbClr val="000066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526971" indent="-326571" defTabSz="449262">
              <a:spcBef>
                <a:spcPts val="500"/>
              </a:spcBef>
              <a:buClr>
                <a:srgbClr val="FF9900"/>
              </a:buClr>
              <a:buSzPct val="100000"/>
              <a:buFont typeface="Helvetica"/>
              <a:buChar char="»"/>
              <a:defRPr sz="2000">
                <a:solidFill>
                  <a:srgbClr val="000066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984171" indent="-326571" defTabSz="449262">
              <a:spcBef>
                <a:spcPts val="500"/>
              </a:spcBef>
              <a:buClr>
                <a:srgbClr val="FF9900"/>
              </a:buClr>
              <a:buSzPct val="100000"/>
              <a:buFont typeface="Helvetica"/>
              <a:buChar char="»"/>
              <a:defRPr sz="2000">
                <a:solidFill>
                  <a:srgbClr val="00006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9790" indent="0">
              <a:buNone/>
            </a:pPr>
            <a:r>
              <a:rPr lang="es-ES" sz="2200" dirty="0" smtClean="0"/>
              <a:t>Parámetro C</a:t>
            </a:r>
          </a:p>
          <a:p>
            <a:pPr marL="457200" lvl="1" indent="0">
              <a:buNone/>
            </a:pPr>
            <a:endParaRPr lang="es-ES" sz="2200" dirty="0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5796136" y="5661248"/>
            <a:ext cx="504056" cy="0"/>
          </a:xfrm>
          <a:prstGeom prst="straightConnector1">
            <a:avLst/>
          </a:prstGeom>
          <a:noFill/>
          <a:ln w="25400" cap="flat">
            <a:solidFill>
              <a:srgbClr val="FFC000"/>
            </a:solidFill>
            <a:prstDash val="solid"/>
            <a:bevel/>
            <a:tailEnd type="arrow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295037335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2600" b="1" dirty="0" smtClean="0"/>
              <a:t>Índice</a:t>
            </a:r>
            <a:endParaRPr lang="es-ES" sz="2600" b="1" dirty="0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67544" y="1484784"/>
            <a:ext cx="8219256" cy="5184576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s-ES" sz="2600" dirty="0" smtClean="0"/>
              <a:t>Introducción.</a:t>
            </a:r>
          </a:p>
          <a:p>
            <a:pPr marL="514350" indent="-514350">
              <a:buFont typeface="+mj-lt"/>
              <a:buAutoNum type="arabicPeriod"/>
            </a:pPr>
            <a:endParaRPr lang="es-ES" sz="1800" dirty="0" smtClean="0"/>
          </a:p>
          <a:p>
            <a:pPr marL="514350" indent="-514350">
              <a:buFont typeface="+mj-lt"/>
              <a:buAutoNum type="arabicPeriod"/>
            </a:pPr>
            <a:r>
              <a:rPr lang="es-ES" sz="2600" dirty="0" smtClean="0"/>
              <a:t>Base de datos utilizadas: DEAP </a:t>
            </a:r>
            <a:r>
              <a:rPr lang="es-ES" sz="2600" dirty="0" err="1" smtClean="0"/>
              <a:t>dataset</a:t>
            </a:r>
            <a:r>
              <a:rPr lang="es-ES" sz="2600" dirty="0" smtClean="0"/>
              <a:t>.</a:t>
            </a:r>
          </a:p>
          <a:p>
            <a:pPr marL="514350" indent="-514350">
              <a:buFont typeface="+mj-lt"/>
              <a:buAutoNum type="arabicPeriod"/>
            </a:pPr>
            <a:endParaRPr lang="es-ES" sz="1800" dirty="0" smtClean="0"/>
          </a:p>
          <a:p>
            <a:pPr marL="514350" indent="-514350">
              <a:buFont typeface="+mj-lt"/>
              <a:buAutoNum type="arabicPeriod"/>
            </a:pPr>
            <a:r>
              <a:rPr lang="es-ES" sz="2600" dirty="0" smtClean="0"/>
              <a:t>Técnicas utilizadas.</a:t>
            </a:r>
          </a:p>
          <a:p>
            <a:pPr marL="514350" indent="-514350">
              <a:buFont typeface="+mj-lt"/>
              <a:buAutoNum type="arabicPeriod"/>
            </a:pPr>
            <a:endParaRPr lang="es-ES" sz="1800" dirty="0"/>
          </a:p>
          <a:p>
            <a:pPr marL="514350" indent="-514350">
              <a:buFont typeface="+mj-lt"/>
              <a:buAutoNum type="arabicPeriod"/>
            </a:pPr>
            <a:r>
              <a:rPr lang="es-ES" sz="2600" dirty="0" smtClean="0"/>
              <a:t>Resultados.</a:t>
            </a:r>
          </a:p>
          <a:p>
            <a:pPr marL="514350" indent="-514350">
              <a:buFont typeface="+mj-lt"/>
              <a:buAutoNum type="arabicPeriod"/>
            </a:pPr>
            <a:endParaRPr lang="es-ES" sz="1800" dirty="0"/>
          </a:p>
          <a:p>
            <a:pPr marL="514350" indent="-514350">
              <a:buFont typeface="+mj-lt"/>
              <a:buAutoNum type="arabicPeriod"/>
            </a:pPr>
            <a:r>
              <a:rPr lang="es-ES" sz="2600" dirty="0" smtClean="0"/>
              <a:t>Conclusiones y líneas futuras.</a:t>
            </a:r>
            <a:endParaRPr lang="es-ES" sz="2600" dirty="0"/>
          </a:p>
        </p:txBody>
      </p:sp>
    </p:spTree>
    <p:extLst>
      <p:ext uri="{BB962C8B-B14F-4D97-AF65-F5344CB8AC3E}">
        <p14:creationId xmlns:p14="http://schemas.microsoft.com/office/powerpoint/2010/main" val="174516847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2800" b="1" dirty="0"/>
              <a:t>3</a:t>
            </a:r>
            <a:r>
              <a:rPr lang="es-ES" sz="2800" b="1" dirty="0" smtClean="0"/>
              <a:t>. </a:t>
            </a:r>
            <a:r>
              <a:rPr lang="es-ES" b="1" dirty="0" smtClean="0"/>
              <a:t>Técnicas utilizadas</a:t>
            </a:r>
            <a:endParaRPr lang="es-E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9512" y="1124744"/>
            <a:ext cx="8640960" cy="2160240"/>
          </a:xfrm>
        </p:spPr>
        <p:txBody>
          <a:bodyPr/>
          <a:lstStyle/>
          <a:p>
            <a:pPr marL="457200" indent="-457200">
              <a:lnSpc>
                <a:spcPct val="150000"/>
              </a:lnSpc>
              <a:buFont typeface="+mj-lt"/>
              <a:buAutoNum type="arabicPeriod" startAt="3"/>
            </a:pPr>
            <a:r>
              <a:rPr lang="es-ES" sz="2400" dirty="0" smtClean="0"/>
              <a:t>Técnicas para la clasificación</a:t>
            </a:r>
          </a:p>
          <a:p>
            <a:pPr marL="914400" lvl="1" indent="-457200">
              <a:buFont typeface="+mj-lt"/>
              <a:buAutoNum type="arabicPeriod" startAt="3"/>
            </a:pPr>
            <a:r>
              <a:rPr lang="es-ES" sz="2200" dirty="0" smtClean="0"/>
              <a:t>Máquinas de soporte vectorial no lineales (NLSVM)</a:t>
            </a:r>
          </a:p>
          <a:p>
            <a:pPr lvl="2">
              <a:buFont typeface="Arial" pitchFamily="34" charset="0"/>
              <a:buChar char="•"/>
            </a:pPr>
            <a:r>
              <a:rPr lang="es-ES" sz="2200" dirty="0" smtClean="0"/>
              <a:t>Mapear el conjunto de datos a otro de dimensión mayor.</a:t>
            </a:r>
          </a:p>
          <a:p>
            <a:pPr marL="1864361" lvl="4" indent="0">
              <a:buNone/>
            </a:pPr>
            <a:r>
              <a:rPr lang="es-ES" sz="2200" dirty="0" err="1"/>
              <a:t>k</a:t>
            </a:r>
            <a:r>
              <a:rPr lang="es-ES" sz="2200" dirty="0" err="1" smtClean="0"/>
              <a:t>ernels</a:t>
            </a:r>
            <a:r>
              <a:rPr lang="es-ES" sz="2200" dirty="0" smtClean="0"/>
              <a:t>.</a:t>
            </a:r>
          </a:p>
          <a:p>
            <a:pPr marL="914400" lvl="2" indent="0">
              <a:buNone/>
            </a:pPr>
            <a:endParaRPr lang="es-ES" sz="2200" dirty="0" smtClean="0"/>
          </a:p>
          <a:p>
            <a:pPr marL="914400" lvl="2" indent="0">
              <a:buNone/>
            </a:pPr>
            <a:endParaRPr lang="es-ES" sz="2200" dirty="0"/>
          </a:p>
          <a:p>
            <a:pPr marL="914400" lvl="2" indent="0">
              <a:buNone/>
            </a:pPr>
            <a:endParaRPr lang="es-ES" sz="2200" dirty="0" smtClean="0"/>
          </a:p>
          <a:p>
            <a:pPr marL="914400" lvl="2" indent="0">
              <a:buNone/>
            </a:pPr>
            <a:endParaRPr lang="es-ES" sz="2200" dirty="0"/>
          </a:p>
          <a:p>
            <a:pPr marL="914400" lvl="2" indent="0">
              <a:buNone/>
            </a:pPr>
            <a:endParaRPr lang="es-ES" sz="2200" dirty="0" smtClean="0"/>
          </a:p>
          <a:p>
            <a:pPr marL="457200" lvl="1" indent="0">
              <a:buNone/>
            </a:pPr>
            <a:endParaRPr lang="es-ES" sz="2200" dirty="0"/>
          </a:p>
          <a:p>
            <a:pPr marL="457200" lvl="1" indent="0">
              <a:buNone/>
            </a:pPr>
            <a:endParaRPr lang="es-ES" sz="2200" dirty="0" smtClean="0"/>
          </a:p>
          <a:p>
            <a:pPr lvl="1">
              <a:lnSpc>
                <a:spcPct val="150000"/>
              </a:lnSpc>
              <a:buFont typeface="Arial" pitchFamily="34" charset="0"/>
              <a:buChar char="•"/>
            </a:pPr>
            <a:endParaRPr lang="es-ES" sz="2400" dirty="0" smtClean="0"/>
          </a:p>
          <a:p>
            <a:pPr marL="1326954" lvl="3" indent="0">
              <a:lnSpc>
                <a:spcPct val="150000"/>
              </a:lnSpc>
              <a:buNone/>
            </a:pPr>
            <a:endParaRPr lang="es-ES" sz="300" dirty="0" smtClean="0"/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43608" y="3356992"/>
            <a:ext cx="5034194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9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53842" y="3356992"/>
            <a:ext cx="2694622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Arrow Connector 10"/>
          <p:cNvCxnSpPr/>
          <p:nvPr/>
        </p:nvCxnSpPr>
        <p:spPr>
          <a:xfrm>
            <a:off x="1619672" y="2780928"/>
            <a:ext cx="360040" cy="0"/>
          </a:xfrm>
          <a:prstGeom prst="straightConnector1">
            <a:avLst/>
          </a:prstGeom>
          <a:noFill/>
          <a:ln w="25400" cap="flat">
            <a:solidFill>
              <a:srgbClr val="FFC000"/>
            </a:solidFill>
            <a:prstDash val="solid"/>
            <a:bevel/>
            <a:tailEnd type="arrow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368357629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2800" b="1" dirty="0"/>
              <a:t>3</a:t>
            </a:r>
            <a:r>
              <a:rPr lang="es-ES" sz="2800" b="1" dirty="0" smtClean="0"/>
              <a:t>. </a:t>
            </a:r>
            <a:r>
              <a:rPr lang="es-ES" b="1" dirty="0" smtClean="0"/>
              <a:t>Técnicas utilizadas</a:t>
            </a:r>
            <a:endParaRPr lang="es-E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9512" y="1124744"/>
            <a:ext cx="8640960" cy="1224136"/>
          </a:xfrm>
        </p:spPr>
        <p:txBody>
          <a:bodyPr/>
          <a:lstStyle/>
          <a:p>
            <a:pPr marL="457200" indent="-457200">
              <a:lnSpc>
                <a:spcPct val="150000"/>
              </a:lnSpc>
              <a:buFont typeface="+mj-lt"/>
              <a:buAutoNum type="arabicPeriod" startAt="3"/>
            </a:pPr>
            <a:r>
              <a:rPr lang="es-ES" sz="2400" dirty="0" smtClean="0"/>
              <a:t>Técnicas para la clasificación</a:t>
            </a:r>
          </a:p>
          <a:p>
            <a:pPr marL="914400" lvl="1" indent="-457200">
              <a:buFont typeface="+mj-lt"/>
              <a:buAutoNum type="arabicPeriod" startAt="4"/>
            </a:pPr>
            <a:r>
              <a:rPr lang="es-ES" sz="2200" dirty="0" smtClean="0"/>
              <a:t>Otros clasificadores.</a:t>
            </a:r>
          </a:p>
          <a:p>
            <a:pPr marL="914400" lvl="2" indent="0">
              <a:buNone/>
            </a:pPr>
            <a:endParaRPr lang="es-ES" sz="2200" dirty="0"/>
          </a:p>
          <a:p>
            <a:pPr marL="914400" lvl="2" indent="0">
              <a:buNone/>
            </a:pPr>
            <a:endParaRPr lang="es-ES" sz="2200" dirty="0" smtClean="0"/>
          </a:p>
          <a:p>
            <a:pPr marL="914400" lvl="2" indent="0">
              <a:buNone/>
            </a:pPr>
            <a:endParaRPr lang="es-ES" sz="2200" dirty="0"/>
          </a:p>
          <a:p>
            <a:pPr marL="914400" lvl="2" indent="0">
              <a:buNone/>
            </a:pPr>
            <a:endParaRPr lang="es-ES" sz="2200" dirty="0" smtClean="0"/>
          </a:p>
          <a:p>
            <a:pPr marL="457200" lvl="1" indent="0">
              <a:buNone/>
            </a:pPr>
            <a:endParaRPr lang="es-ES" sz="2200" dirty="0"/>
          </a:p>
          <a:p>
            <a:pPr marL="457200" lvl="1" indent="0">
              <a:buNone/>
            </a:pPr>
            <a:endParaRPr lang="es-ES" sz="2200" dirty="0" smtClean="0"/>
          </a:p>
          <a:p>
            <a:pPr lvl="1">
              <a:lnSpc>
                <a:spcPct val="150000"/>
              </a:lnSpc>
              <a:buFont typeface="Arial" pitchFamily="34" charset="0"/>
              <a:buChar char="•"/>
            </a:pPr>
            <a:endParaRPr lang="es-ES" sz="2400" dirty="0" smtClean="0"/>
          </a:p>
          <a:p>
            <a:pPr marL="1326954" lvl="3" indent="0">
              <a:lnSpc>
                <a:spcPct val="150000"/>
              </a:lnSpc>
              <a:buNone/>
            </a:pPr>
            <a:endParaRPr lang="es-ES" sz="300" dirty="0" smtClean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467544" y="2420888"/>
            <a:ext cx="4752528" cy="12241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6799" tIns="46799" rIns="46799" bIns="46799"/>
          <a:lstStyle>
            <a:lvl1pPr marL="341313" indent="-341313" defTabSz="449262">
              <a:spcBef>
                <a:spcPts val="500"/>
              </a:spcBef>
              <a:buClr>
                <a:srgbClr val="FF9900"/>
              </a:buClr>
              <a:buSzPct val="150000"/>
              <a:buFont typeface="Helvetica"/>
              <a:buChar char=""/>
              <a:defRPr sz="2800">
                <a:solidFill>
                  <a:srgbClr val="00006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88723" indent="-331523" defTabSz="449262">
              <a:spcBef>
                <a:spcPts val="500"/>
              </a:spcBef>
              <a:buClr>
                <a:srgbClr val="FF9900"/>
              </a:buClr>
              <a:buSzPct val="100000"/>
              <a:buFont typeface="Helvetica"/>
              <a:buChar char=""/>
              <a:defRPr sz="2800">
                <a:solidFill>
                  <a:srgbClr val="00006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234439" indent="-320039" defTabSz="449262">
              <a:spcBef>
                <a:spcPts val="500"/>
              </a:spcBef>
              <a:buClr>
                <a:srgbClr val="FF9900"/>
              </a:buClr>
              <a:buSzPct val="100000"/>
              <a:buFont typeface="Helvetica"/>
              <a:buChar char=""/>
              <a:defRPr sz="2800">
                <a:solidFill>
                  <a:srgbClr val="000066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727200" indent="-355600" defTabSz="449262">
              <a:spcBef>
                <a:spcPts val="500"/>
              </a:spcBef>
              <a:buClr>
                <a:srgbClr val="FF9900"/>
              </a:buClr>
              <a:buSzPct val="100000"/>
              <a:buFont typeface="Helvetica"/>
              <a:buChar char="–"/>
              <a:defRPr sz="2800">
                <a:solidFill>
                  <a:srgbClr val="000066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184400" indent="-355600" defTabSz="449262">
              <a:spcBef>
                <a:spcPts val="500"/>
              </a:spcBef>
              <a:buClr>
                <a:srgbClr val="FF9900"/>
              </a:buClr>
              <a:buSzPct val="100000"/>
              <a:buFont typeface="Helvetica"/>
              <a:buChar char="»"/>
              <a:defRPr sz="2800">
                <a:solidFill>
                  <a:srgbClr val="000066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612571" indent="-326571" defTabSz="449262">
              <a:spcBef>
                <a:spcPts val="500"/>
              </a:spcBef>
              <a:buClr>
                <a:srgbClr val="FF9900"/>
              </a:buClr>
              <a:buSzPct val="100000"/>
              <a:buFont typeface="Helvetica"/>
              <a:buChar char="»"/>
              <a:defRPr sz="2000">
                <a:solidFill>
                  <a:srgbClr val="000066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069771" indent="-326571" defTabSz="449262">
              <a:spcBef>
                <a:spcPts val="500"/>
              </a:spcBef>
              <a:buClr>
                <a:srgbClr val="FF9900"/>
              </a:buClr>
              <a:buSzPct val="100000"/>
              <a:buFont typeface="Helvetica"/>
              <a:buChar char="»"/>
              <a:defRPr sz="2000">
                <a:solidFill>
                  <a:srgbClr val="000066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526971" indent="-326571" defTabSz="449262">
              <a:spcBef>
                <a:spcPts val="500"/>
              </a:spcBef>
              <a:buClr>
                <a:srgbClr val="FF9900"/>
              </a:buClr>
              <a:buSzPct val="100000"/>
              <a:buFont typeface="Helvetica"/>
              <a:buChar char="»"/>
              <a:defRPr sz="2000">
                <a:solidFill>
                  <a:srgbClr val="000066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984171" indent="-326571" defTabSz="449262">
              <a:spcBef>
                <a:spcPts val="500"/>
              </a:spcBef>
              <a:buClr>
                <a:srgbClr val="FF9900"/>
              </a:buClr>
              <a:buSzPct val="100000"/>
              <a:buFont typeface="Helvetica"/>
              <a:buChar char="»"/>
              <a:defRPr sz="2000">
                <a:solidFill>
                  <a:srgbClr val="00006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s-ES" sz="2400" dirty="0" smtClean="0"/>
              <a:t>LDA</a:t>
            </a:r>
          </a:p>
          <a:p>
            <a:pPr>
              <a:buFont typeface="Arial" pitchFamily="34" charset="0"/>
              <a:buChar char="•"/>
            </a:pPr>
            <a:r>
              <a:rPr lang="es-ES" sz="1800" dirty="0" smtClean="0"/>
              <a:t>Supone clases siguen distribución normal.</a:t>
            </a:r>
          </a:p>
          <a:p>
            <a:pPr>
              <a:buFont typeface="Arial" pitchFamily="34" charset="0"/>
              <a:buChar char="•"/>
            </a:pPr>
            <a:r>
              <a:rPr lang="es-ES" sz="1800" dirty="0" smtClean="0"/>
              <a:t>Teorema de </a:t>
            </a:r>
            <a:r>
              <a:rPr lang="es-ES" sz="1800" dirty="0" err="1" smtClean="0"/>
              <a:t>Bayes</a:t>
            </a:r>
            <a:r>
              <a:rPr lang="es-ES" sz="1800" dirty="0" smtClean="0"/>
              <a:t> para frontera de decisión.</a:t>
            </a:r>
          </a:p>
          <a:p>
            <a:pPr marL="914400" lvl="2" indent="0">
              <a:buFont typeface="Helvetica"/>
              <a:buNone/>
            </a:pPr>
            <a:endParaRPr lang="es-ES" sz="2200" dirty="0" smtClean="0"/>
          </a:p>
          <a:p>
            <a:pPr marL="914400" lvl="2" indent="0">
              <a:buFont typeface="Helvetica"/>
              <a:buNone/>
            </a:pPr>
            <a:endParaRPr lang="es-ES" sz="2200" dirty="0" smtClean="0"/>
          </a:p>
          <a:p>
            <a:pPr marL="914400" lvl="2" indent="0">
              <a:buFont typeface="Helvetica"/>
              <a:buNone/>
            </a:pPr>
            <a:endParaRPr lang="es-ES" sz="2200" dirty="0" smtClean="0"/>
          </a:p>
          <a:p>
            <a:pPr marL="914400" lvl="2" indent="0">
              <a:buFont typeface="Helvetica"/>
              <a:buNone/>
            </a:pPr>
            <a:endParaRPr lang="es-ES" sz="2200" dirty="0" smtClean="0"/>
          </a:p>
          <a:p>
            <a:pPr marL="457200" lvl="1" indent="0">
              <a:buFont typeface="Helvetica"/>
              <a:buNone/>
            </a:pPr>
            <a:endParaRPr lang="es-ES" sz="2200" dirty="0" smtClean="0"/>
          </a:p>
          <a:p>
            <a:pPr marL="457200" lvl="1" indent="0">
              <a:buFont typeface="Helvetica"/>
              <a:buNone/>
            </a:pPr>
            <a:endParaRPr lang="es-ES" sz="2200" dirty="0" smtClean="0"/>
          </a:p>
          <a:p>
            <a:pPr lvl="1">
              <a:lnSpc>
                <a:spcPct val="150000"/>
              </a:lnSpc>
              <a:buFont typeface="Arial" pitchFamily="34" charset="0"/>
              <a:buChar char="•"/>
            </a:pPr>
            <a:endParaRPr lang="es-ES" sz="2400" dirty="0" smtClean="0"/>
          </a:p>
          <a:p>
            <a:pPr marL="1326954" lvl="3" indent="0">
              <a:lnSpc>
                <a:spcPct val="150000"/>
              </a:lnSpc>
              <a:buFont typeface="Helvetica"/>
              <a:buNone/>
            </a:pPr>
            <a:endParaRPr lang="es-ES" sz="300" dirty="0" smtClean="0"/>
          </a:p>
        </p:txBody>
      </p:sp>
      <p:sp>
        <p:nvSpPr>
          <p:cNvPr id="8" name="Text Placeholder 2"/>
          <p:cNvSpPr txBox="1">
            <a:spLocks/>
          </p:cNvSpPr>
          <p:nvPr/>
        </p:nvSpPr>
        <p:spPr>
          <a:xfrm>
            <a:off x="4572000" y="1700808"/>
            <a:ext cx="4320480" cy="16561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6799" tIns="46799" rIns="46799" bIns="46799"/>
          <a:lstStyle>
            <a:lvl1pPr marL="341313" indent="-341313" defTabSz="449262">
              <a:spcBef>
                <a:spcPts val="500"/>
              </a:spcBef>
              <a:buClr>
                <a:srgbClr val="FF9900"/>
              </a:buClr>
              <a:buSzPct val="150000"/>
              <a:buFont typeface="Helvetica"/>
              <a:buChar char=""/>
              <a:defRPr sz="2800">
                <a:solidFill>
                  <a:srgbClr val="00006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88723" indent="-331523" defTabSz="449262">
              <a:spcBef>
                <a:spcPts val="500"/>
              </a:spcBef>
              <a:buClr>
                <a:srgbClr val="FF9900"/>
              </a:buClr>
              <a:buSzPct val="100000"/>
              <a:buFont typeface="Helvetica"/>
              <a:buChar char=""/>
              <a:defRPr sz="2800">
                <a:solidFill>
                  <a:srgbClr val="00006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234439" indent="-320039" defTabSz="449262">
              <a:spcBef>
                <a:spcPts val="500"/>
              </a:spcBef>
              <a:buClr>
                <a:srgbClr val="FF9900"/>
              </a:buClr>
              <a:buSzPct val="100000"/>
              <a:buFont typeface="Helvetica"/>
              <a:buChar char=""/>
              <a:defRPr sz="2800">
                <a:solidFill>
                  <a:srgbClr val="000066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727200" indent="-355600" defTabSz="449262">
              <a:spcBef>
                <a:spcPts val="500"/>
              </a:spcBef>
              <a:buClr>
                <a:srgbClr val="FF9900"/>
              </a:buClr>
              <a:buSzPct val="100000"/>
              <a:buFont typeface="Helvetica"/>
              <a:buChar char="–"/>
              <a:defRPr sz="2800">
                <a:solidFill>
                  <a:srgbClr val="000066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184400" indent="-355600" defTabSz="449262">
              <a:spcBef>
                <a:spcPts val="500"/>
              </a:spcBef>
              <a:buClr>
                <a:srgbClr val="FF9900"/>
              </a:buClr>
              <a:buSzPct val="100000"/>
              <a:buFont typeface="Helvetica"/>
              <a:buChar char="»"/>
              <a:defRPr sz="2800">
                <a:solidFill>
                  <a:srgbClr val="000066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612571" indent="-326571" defTabSz="449262">
              <a:spcBef>
                <a:spcPts val="500"/>
              </a:spcBef>
              <a:buClr>
                <a:srgbClr val="FF9900"/>
              </a:buClr>
              <a:buSzPct val="100000"/>
              <a:buFont typeface="Helvetica"/>
              <a:buChar char="»"/>
              <a:defRPr sz="2000">
                <a:solidFill>
                  <a:srgbClr val="000066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069771" indent="-326571" defTabSz="449262">
              <a:spcBef>
                <a:spcPts val="500"/>
              </a:spcBef>
              <a:buClr>
                <a:srgbClr val="FF9900"/>
              </a:buClr>
              <a:buSzPct val="100000"/>
              <a:buFont typeface="Helvetica"/>
              <a:buChar char="»"/>
              <a:defRPr sz="2000">
                <a:solidFill>
                  <a:srgbClr val="000066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526971" indent="-326571" defTabSz="449262">
              <a:spcBef>
                <a:spcPts val="500"/>
              </a:spcBef>
              <a:buClr>
                <a:srgbClr val="FF9900"/>
              </a:buClr>
              <a:buSzPct val="100000"/>
              <a:buFont typeface="Helvetica"/>
              <a:buChar char="»"/>
              <a:defRPr sz="2000">
                <a:solidFill>
                  <a:srgbClr val="000066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984171" indent="-326571" defTabSz="449262">
              <a:spcBef>
                <a:spcPts val="500"/>
              </a:spcBef>
              <a:buClr>
                <a:srgbClr val="FF9900"/>
              </a:buClr>
              <a:buSzPct val="100000"/>
              <a:buFont typeface="Helvetica"/>
              <a:buChar char="»"/>
              <a:defRPr sz="2000">
                <a:solidFill>
                  <a:srgbClr val="00006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s-ES" sz="2400" dirty="0" smtClean="0"/>
              <a:t>Redes neuronales (ANN)</a:t>
            </a:r>
            <a:endParaRPr lang="es-ES" sz="1800" dirty="0" smtClean="0"/>
          </a:p>
          <a:p>
            <a:pPr marL="811584" lvl="1" indent="-342900">
              <a:buFont typeface="Arial" pitchFamily="34" charset="0"/>
              <a:buChar char="•"/>
            </a:pPr>
            <a:r>
              <a:rPr lang="es-ES" sz="1800" dirty="0" smtClean="0"/>
              <a:t>Entrenamiento: Aprendizaje de los pesos de las entradas a cada neurona          </a:t>
            </a:r>
            <a:r>
              <a:rPr lang="es-ES" sz="1800" dirty="0" err="1" smtClean="0"/>
              <a:t>retropropagación</a:t>
            </a:r>
            <a:r>
              <a:rPr lang="es-ES" sz="1800" dirty="0" smtClean="0"/>
              <a:t>.</a:t>
            </a:r>
          </a:p>
          <a:p>
            <a:pPr marL="811584" lvl="1" indent="-342900">
              <a:buFont typeface="Arial" pitchFamily="34" charset="0"/>
              <a:buChar char="•"/>
            </a:pPr>
            <a:endParaRPr lang="es-ES" sz="1800" dirty="0" smtClean="0"/>
          </a:p>
          <a:p>
            <a:pPr marL="914400" lvl="2" indent="0">
              <a:buFont typeface="Helvetica"/>
              <a:buNone/>
            </a:pPr>
            <a:endParaRPr lang="es-ES" sz="2200" dirty="0" smtClean="0"/>
          </a:p>
          <a:p>
            <a:pPr marL="914400" lvl="2" indent="0">
              <a:buFont typeface="Helvetica"/>
              <a:buNone/>
            </a:pPr>
            <a:endParaRPr lang="es-ES" sz="2200" dirty="0" smtClean="0"/>
          </a:p>
          <a:p>
            <a:pPr marL="914400" lvl="2" indent="0">
              <a:buFont typeface="Helvetica"/>
              <a:buNone/>
            </a:pPr>
            <a:endParaRPr lang="es-ES" sz="2200" dirty="0" smtClean="0"/>
          </a:p>
          <a:p>
            <a:pPr marL="457200" lvl="1" indent="0">
              <a:buFont typeface="Helvetica"/>
              <a:buNone/>
            </a:pPr>
            <a:endParaRPr lang="es-ES" sz="2200" dirty="0" smtClean="0"/>
          </a:p>
          <a:p>
            <a:pPr marL="457200" lvl="1" indent="0">
              <a:buFont typeface="Helvetica"/>
              <a:buNone/>
            </a:pPr>
            <a:endParaRPr lang="es-ES" sz="2200" dirty="0" smtClean="0"/>
          </a:p>
          <a:p>
            <a:pPr lvl="1">
              <a:lnSpc>
                <a:spcPct val="150000"/>
              </a:lnSpc>
              <a:buFont typeface="Arial" pitchFamily="34" charset="0"/>
              <a:buChar char="•"/>
            </a:pPr>
            <a:endParaRPr lang="es-ES" sz="2400" dirty="0" smtClean="0"/>
          </a:p>
          <a:p>
            <a:pPr marL="1326954" lvl="3" indent="0">
              <a:lnSpc>
                <a:spcPct val="150000"/>
              </a:lnSpc>
              <a:buFont typeface="Helvetica"/>
              <a:buNone/>
            </a:pPr>
            <a:endParaRPr lang="es-ES" sz="300" dirty="0" smtClean="0"/>
          </a:p>
        </p:txBody>
      </p:sp>
      <p:pic>
        <p:nvPicPr>
          <p:cNvPr id="12290" name="Picture 2" descr="C:\Users\Javi\Dropbox\TFM\memoria\presentacion\tecnicas\lda_separacio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7" y="3789040"/>
            <a:ext cx="3054885" cy="2520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/>
          <p:cNvCxnSpPr/>
          <p:nvPr/>
        </p:nvCxnSpPr>
        <p:spPr>
          <a:xfrm>
            <a:off x="6372200" y="3068960"/>
            <a:ext cx="432048" cy="0"/>
          </a:xfrm>
          <a:prstGeom prst="straightConnector1">
            <a:avLst/>
          </a:prstGeom>
          <a:noFill/>
          <a:ln w="25400" cap="flat">
            <a:solidFill>
              <a:srgbClr val="FFC000"/>
            </a:solidFill>
            <a:prstDash val="solid"/>
            <a:bevel/>
            <a:tailEnd type="arrow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12291" name="Picture 3" descr="C:\Users\Javi\Dropbox\TFM\memoria\imagenes\5\clasificadores\neuron_model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3284984"/>
            <a:ext cx="3170524" cy="1410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C:\Users\Javi\Dropbox\TFM\memoria\presentacion\tecnicas\ann_capas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4725144"/>
            <a:ext cx="3473538" cy="1703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9761" y="4149080"/>
            <a:ext cx="1212719" cy="5185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1515718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3600" dirty="0">
                <a:latin typeface="Arial" pitchFamily="34" charset="0"/>
                <a:cs typeface="Arial" pitchFamily="34" charset="0"/>
              </a:rPr>
              <a:t>4</a:t>
            </a:r>
            <a:r>
              <a:rPr lang="es-ES" sz="2800" dirty="0" smtClean="0">
                <a:latin typeface="Arial" pitchFamily="34" charset="0"/>
                <a:cs typeface="Arial" pitchFamily="34" charset="0"/>
              </a:rPr>
              <a:t>. Simulaciones</a:t>
            </a:r>
            <a:endParaRPr lang="es-ES" sz="2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685800" y="2492896"/>
            <a:ext cx="7770814" cy="4365104"/>
          </a:xfrm>
        </p:spPr>
        <p:txBody>
          <a:bodyPr/>
          <a:lstStyle/>
          <a:p>
            <a:r>
              <a:rPr lang="es-ES" dirty="0" smtClean="0"/>
              <a:t> Simulaciones realizadas.</a:t>
            </a:r>
          </a:p>
          <a:p>
            <a:pPr>
              <a:buNone/>
            </a:pPr>
            <a:endParaRPr lang="es-ES" sz="800" dirty="0"/>
          </a:p>
          <a:p>
            <a:r>
              <a:rPr lang="es-ES" dirty="0" smtClean="0"/>
              <a:t> KNN.</a:t>
            </a:r>
          </a:p>
          <a:p>
            <a:endParaRPr lang="es-ES" sz="800" dirty="0"/>
          </a:p>
          <a:p>
            <a:r>
              <a:rPr lang="es-ES" dirty="0" smtClean="0"/>
              <a:t> SVM.</a:t>
            </a:r>
          </a:p>
          <a:p>
            <a:endParaRPr lang="es-ES" sz="800" dirty="0"/>
          </a:p>
          <a:p>
            <a:r>
              <a:rPr lang="es-ES" dirty="0" smtClean="0"/>
              <a:t> </a:t>
            </a:r>
            <a:r>
              <a:rPr lang="es-ES" dirty="0" err="1" smtClean="0"/>
              <a:t>Random</a:t>
            </a:r>
            <a:r>
              <a:rPr lang="es-ES" dirty="0" smtClean="0"/>
              <a:t> </a:t>
            </a:r>
            <a:r>
              <a:rPr lang="es-ES" dirty="0" err="1" smtClean="0"/>
              <a:t>Forest</a:t>
            </a:r>
            <a:r>
              <a:rPr lang="es-ES" dirty="0" smtClean="0"/>
              <a:t>.</a:t>
            </a:r>
          </a:p>
          <a:p>
            <a:endParaRPr lang="es-ES" sz="800" dirty="0"/>
          </a:p>
          <a:p>
            <a:r>
              <a:rPr lang="es-ES" dirty="0" smtClean="0"/>
              <a:t> Otros clasificadores.</a:t>
            </a:r>
          </a:p>
          <a:p>
            <a:endParaRPr lang="es-ES" sz="800" dirty="0"/>
          </a:p>
          <a:p>
            <a:r>
              <a:rPr lang="es-ES" dirty="0" smtClean="0"/>
              <a:t> Simulaciones adicionales.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66862453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87624" y="5625244"/>
            <a:ext cx="6840760" cy="540060"/>
          </a:xfrm>
          <a:prstGeom prst="rect">
            <a:avLst/>
          </a:prstGeom>
          <a:solidFill>
            <a:srgbClr val="FFFFFF"/>
          </a:solidFill>
          <a:ln w="25400" cap="flat">
            <a:solidFill>
              <a:srgbClr val="FFC000"/>
            </a:solidFill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E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2800" b="1" dirty="0"/>
              <a:t>4</a:t>
            </a:r>
            <a:r>
              <a:rPr lang="es-ES" sz="2800" b="1" dirty="0" smtClean="0"/>
              <a:t>. </a:t>
            </a:r>
            <a:r>
              <a:rPr lang="es-ES" b="1" dirty="0" smtClean="0"/>
              <a:t>Simulaciones</a:t>
            </a:r>
            <a:endParaRPr lang="es-E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1520" y="1066800"/>
            <a:ext cx="7560840" cy="3658344"/>
          </a:xfrm>
        </p:spPr>
        <p:txBody>
          <a:bodyPr/>
          <a:lstStyle/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s-ES" sz="2400" dirty="0" smtClean="0"/>
              <a:t>Simulaciones realizadas: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arenR"/>
            </a:pPr>
            <a:r>
              <a:rPr lang="es-ES" sz="2000" dirty="0" smtClean="0"/>
              <a:t>Análisis de </a:t>
            </a:r>
            <a:r>
              <a:rPr lang="es-ES" sz="2000" dirty="0" err="1" smtClean="0"/>
              <a:t>enventanado</a:t>
            </a:r>
            <a:r>
              <a:rPr lang="es-ES" sz="2000" dirty="0" smtClean="0"/>
              <a:t>.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arenR"/>
            </a:pPr>
            <a:endParaRPr lang="es-ES" sz="2000" dirty="0"/>
          </a:p>
          <a:p>
            <a:pPr marL="914400" lvl="1" indent="-457200">
              <a:lnSpc>
                <a:spcPct val="150000"/>
              </a:lnSpc>
              <a:buFont typeface="+mj-lt"/>
              <a:buAutoNum type="arabicParenR"/>
            </a:pPr>
            <a:endParaRPr lang="es-ES" sz="2000" dirty="0" smtClean="0"/>
          </a:p>
          <a:p>
            <a:pPr marL="914400" lvl="1" indent="-457200">
              <a:lnSpc>
                <a:spcPct val="150000"/>
              </a:lnSpc>
              <a:buFont typeface="+mj-lt"/>
              <a:buAutoNum type="arabicParenR"/>
            </a:pPr>
            <a:endParaRPr lang="es-ES" sz="2000" dirty="0" smtClean="0"/>
          </a:p>
          <a:p>
            <a:pPr marL="914400" lvl="1" indent="-457200">
              <a:lnSpc>
                <a:spcPct val="150000"/>
              </a:lnSpc>
              <a:buFont typeface="+mj-lt"/>
              <a:buAutoNum type="arabicParenR"/>
            </a:pPr>
            <a:endParaRPr lang="es-ES" sz="300" dirty="0" smtClean="0"/>
          </a:p>
          <a:p>
            <a:pPr marL="914400" lvl="1" indent="-457200">
              <a:lnSpc>
                <a:spcPct val="150000"/>
              </a:lnSpc>
              <a:buFont typeface="+mj-lt"/>
              <a:buAutoNum type="arabicParenR"/>
            </a:pPr>
            <a:r>
              <a:rPr lang="es-ES" sz="2000" dirty="0" smtClean="0"/>
              <a:t>Análisis de los diferentes parámetros.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arenR"/>
            </a:pPr>
            <a:r>
              <a:rPr lang="es-ES" sz="2000" dirty="0" smtClean="0"/>
              <a:t>Análisis de la reducción de </a:t>
            </a:r>
            <a:r>
              <a:rPr lang="es-ES" sz="2000" dirty="0" err="1" smtClean="0"/>
              <a:t>dimensionalidad</a:t>
            </a:r>
            <a:r>
              <a:rPr lang="es-ES" sz="2000" dirty="0" smtClean="0"/>
              <a:t> con PCA.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arenR"/>
            </a:pPr>
            <a:r>
              <a:rPr lang="es-ES" sz="2000" dirty="0" smtClean="0"/>
              <a:t>Análisis de </a:t>
            </a:r>
            <a:r>
              <a:rPr lang="es-ES" sz="2000" dirty="0" err="1" smtClean="0"/>
              <a:t>outliers</a:t>
            </a:r>
            <a:r>
              <a:rPr lang="es-ES" sz="2000" dirty="0" smtClean="0"/>
              <a:t>: datos erróneos en entrenamiento.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2019810"/>
              </p:ext>
            </p:extLst>
          </p:nvPr>
        </p:nvGraphicFramePr>
        <p:xfrm>
          <a:off x="1259631" y="2268096"/>
          <a:ext cx="4824537" cy="1592952"/>
        </p:xfrm>
        <a:graphic>
          <a:graphicData uri="http://schemas.openxmlformats.org/drawingml/2006/table">
            <a:tbl>
              <a:tblPr firstRow="1" firstCol="1" bandRow="1"/>
              <a:tblGrid>
                <a:gridCol w="1296145"/>
                <a:gridCol w="936104"/>
                <a:gridCol w="1008112"/>
                <a:gridCol w="1584176"/>
              </a:tblGrid>
              <a:tr h="216024"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100" spc="-20" dirty="0" err="1">
                          <a:effectLst/>
                          <a:latin typeface="Calibri" pitchFamily="34" charset="0"/>
                          <a:ea typeface="Calibri"/>
                          <a:cs typeface="Calibri" pitchFamily="34" charset="0"/>
                        </a:rPr>
                        <a:t>Enventanado</a:t>
                      </a:r>
                      <a:endParaRPr lang="es-ES" sz="1100" spc="-20" dirty="0">
                        <a:effectLst/>
                        <a:latin typeface="Calibri" pitchFamily="34" charset="0"/>
                        <a:ea typeface="Calibri"/>
                        <a:cs typeface="Calibri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100" spc="-20" dirty="0">
                          <a:effectLst/>
                          <a:latin typeface="Calibri" pitchFamily="34" charset="0"/>
                          <a:ea typeface="Calibri"/>
                          <a:cs typeface="Calibri" pitchFamily="34" charset="0"/>
                        </a:rPr>
                        <a:t>Nº ventanas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100" spc="-20" dirty="0">
                          <a:effectLst/>
                          <a:latin typeface="Calibri" pitchFamily="34" charset="0"/>
                          <a:ea typeface="Calibri"/>
                          <a:cs typeface="Calibri" pitchFamily="34" charset="0"/>
                        </a:rPr>
                        <a:t>Solape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100" spc="-20" dirty="0">
                          <a:effectLst/>
                          <a:latin typeface="Calibri" pitchFamily="34" charset="0"/>
                          <a:ea typeface="Calibri"/>
                          <a:cs typeface="Calibri" pitchFamily="34" charset="0"/>
                        </a:rPr>
                        <a:t>Ventanas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264408"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100" spc="-20">
                          <a:effectLst/>
                          <a:latin typeface="Calibri" pitchFamily="34" charset="0"/>
                          <a:ea typeface="Calibri"/>
                          <a:cs typeface="Calibri" pitchFamily="34" charset="0"/>
                        </a:rPr>
                        <a:t>Enventanado 1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100" spc="-20" dirty="0">
                          <a:effectLst/>
                          <a:latin typeface="Calibri" pitchFamily="34" charset="0"/>
                          <a:ea typeface="Calibri"/>
                          <a:cs typeface="Calibri" pitchFamily="34" charset="0"/>
                        </a:rPr>
                        <a:t>1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100" spc="-20" dirty="0">
                          <a:effectLst/>
                          <a:latin typeface="Calibri" pitchFamily="34" charset="0"/>
                          <a:ea typeface="Calibri"/>
                          <a:cs typeface="Calibri" pitchFamily="34" charset="0"/>
                        </a:rPr>
                        <a:t>-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100" spc="-20">
                          <a:effectLst/>
                          <a:latin typeface="Calibri" pitchFamily="34" charset="0"/>
                          <a:ea typeface="Calibri"/>
                          <a:cs typeface="Calibri" pitchFamily="34" charset="0"/>
                        </a:rPr>
                        <a:t>1) Del segundo 33 al 63.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</a:tr>
              <a:tr h="312792">
                <a:tc rowSpan="2"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300" spc="-20" dirty="0">
                          <a:effectLst/>
                          <a:latin typeface="Calibri" pitchFamily="34" charset="0"/>
                          <a:ea typeface="Calibri"/>
                          <a:cs typeface="Calibri" pitchFamily="34" charset="0"/>
                        </a:rPr>
                        <a:t> </a:t>
                      </a:r>
                      <a:endParaRPr lang="es-ES" sz="1100" spc="-20" dirty="0">
                        <a:effectLst/>
                        <a:latin typeface="Calibri" pitchFamily="34" charset="0"/>
                        <a:ea typeface="Calibri"/>
                        <a:cs typeface="Calibri" pitchFamily="34" charset="0"/>
                      </a:endParaRPr>
                    </a:p>
                    <a:p>
                      <a:pPr algn="just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100" spc="-20" dirty="0" err="1">
                          <a:effectLst/>
                          <a:latin typeface="Calibri" pitchFamily="34" charset="0"/>
                          <a:ea typeface="Calibri"/>
                          <a:cs typeface="Calibri" pitchFamily="34" charset="0"/>
                        </a:rPr>
                        <a:t>Enventanado</a:t>
                      </a:r>
                      <a:r>
                        <a:rPr lang="es-ES" sz="1100" spc="-20" dirty="0">
                          <a:effectLst/>
                          <a:latin typeface="Calibri" pitchFamily="34" charset="0"/>
                          <a:ea typeface="Calibri"/>
                          <a:cs typeface="Calibri" pitchFamily="34" charset="0"/>
                        </a:rPr>
                        <a:t> 2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5F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300" spc="-20">
                          <a:effectLst/>
                          <a:latin typeface="Calibri" pitchFamily="34" charset="0"/>
                          <a:ea typeface="Calibri"/>
                          <a:cs typeface="Calibri" pitchFamily="34" charset="0"/>
                        </a:rPr>
                        <a:t> </a:t>
                      </a:r>
                      <a:endParaRPr lang="es-ES" sz="1100" spc="-20">
                        <a:effectLst/>
                        <a:latin typeface="Calibri" pitchFamily="34" charset="0"/>
                        <a:ea typeface="Calibri"/>
                        <a:cs typeface="Calibri" pitchFamily="34" charset="0"/>
                      </a:endParaRPr>
                    </a:p>
                    <a:p>
                      <a:pPr algn="just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100" spc="-20">
                          <a:effectLst/>
                          <a:latin typeface="Calibri" pitchFamily="34" charset="0"/>
                          <a:ea typeface="Calibri"/>
                          <a:cs typeface="Calibri" pitchFamily="34" charset="0"/>
                        </a:rPr>
                        <a:t>2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5F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300" spc="-20" dirty="0">
                          <a:effectLst/>
                          <a:latin typeface="Calibri" pitchFamily="34" charset="0"/>
                          <a:ea typeface="Calibri"/>
                          <a:cs typeface="Calibri" pitchFamily="34" charset="0"/>
                        </a:rPr>
                        <a:t> </a:t>
                      </a:r>
                      <a:endParaRPr lang="es-ES" sz="1100" spc="-20" dirty="0">
                        <a:effectLst/>
                        <a:latin typeface="Calibri" pitchFamily="34" charset="0"/>
                        <a:ea typeface="Calibri"/>
                        <a:cs typeface="Calibri" pitchFamily="34" charset="0"/>
                      </a:endParaRPr>
                    </a:p>
                    <a:p>
                      <a:pPr algn="just"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5581015" algn="l"/>
                        </a:tabLst>
                      </a:pPr>
                      <a:r>
                        <a:rPr lang="es-ES" sz="1100" spc="-20" dirty="0">
                          <a:effectLst/>
                          <a:latin typeface="Calibri" pitchFamily="34" charset="0"/>
                          <a:ea typeface="Calibri"/>
                          <a:cs typeface="Calibri" pitchFamily="34" charset="0"/>
                        </a:rPr>
                        <a:t>5 </a:t>
                      </a:r>
                      <a:r>
                        <a:rPr lang="es-ES" sz="1100" spc="-20" dirty="0" smtClean="0">
                          <a:effectLst/>
                          <a:latin typeface="Calibri" pitchFamily="34" charset="0"/>
                          <a:ea typeface="Calibri"/>
                          <a:cs typeface="Calibri" pitchFamily="34" charset="0"/>
                        </a:rPr>
                        <a:t>segundos</a:t>
                      </a:r>
                    </a:p>
                    <a:p>
                      <a:pPr algn="just">
                        <a:spcBef>
                          <a:spcPts val="600"/>
                        </a:spcBef>
                        <a:spcAft>
                          <a:spcPts val="1800"/>
                        </a:spcAft>
                        <a:tabLst>
                          <a:tab pos="5581015" algn="l"/>
                        </a:tabLst>
                      </a:pPr>
                      <a:endParaRPr lang="es-ES" sz="1100" spc="-20" dirty="0">
                        <a:effectLst/>
                        <a:latin typeface="Calibri" pitchFamily="34" charset="0"/>
                        <a:ea typeface="Calibri"/>
                        <a:cs typeface="Calibri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5581015" algn="l"/>
                        </a:tabLst>
                      </a:pPr>
                      <a:endParaRPr lang="es-ES" sz="100" spc="-20" dirty="0" smtClean="0">
                        <a:effectLst/>
                        <a:latin typeface="Calibri" pitchFamily="34" charset="0"/>
                        <a:ea typeface="Calibri"/>
                        <a:cs typeface="Calibri" pitchFamily="34" charset="0"/>
                      </a:endParaRPr>
                    </a:p>
                    <a:p>
                      <a:pPr algn="just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100" spc="-20" dirty="0" smtClean="0">
                          <a:effectLst/>
                          <a:latin typeface="Calibri" pitchFamily="34" charset="0"/>
                          <a:ea typeface="Calibri"/>
                          <a:cs typeface="Calibri" pitchFamily="34" charset="0"/>
                        </a:rPr>
                        <a:t>1</a:t>
                      </a:r>
                      <a:r>
                        <a:rPr lang="es-ES" sz="1100" spc="-20" dirty="0">
                          <a:effectLst/>
                          <a:latin typeface="Calibri" pitchFamily="34" charset="0"/>
                          <a:ea typeface="Calibri"/>
                          <a:cs typeface="Calibri" pitchFamily="34" charset="0"/>
                        </a:rPr>
                        <a:t>) Del segundo 28 al 48.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5F1"/>
                    </a:solidFill>
                  </a:tcPr>
                </a:tc>
              </a:tr>
              <a:tr h="0"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5581015" algn="l"/>
                        </a:tabLst>
                      </a:pPr>
                      <a:endParaRPr lang="es-ES" sz="100" spc="-20" dirty="0" smtClean="0">
                        <a:effectLst/>
                        <a:latin typeface="Calibri" pitchFamily="34" charset="0"/>
                        <a:ea typeface="Calibri"/>
                        <a:cs typeface="Calibri" pitchFamily="34" charset="0"/>
                      </a:endParaRPr>
                    </a:p>
                    <a:p>
                      <a:pPr algn="just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100" spc="-20" dirty="0" smtClean="0">
                          <a:effectLst/>
                          <a:latin typeface="Calibri" pitchFamily="34" charset="0"/>
                          <a:ea typeface="Calibri"/>
                          <a:cs typeface="Calibri" pitchFamily="34" charset="0"/>
                        </a:rPr>
                        <a:t>2</a:t>
                      </a:r>
                      <a:r>
                        <a:rPr lang="es-ES" sz="1100" spc="-20" dirty="0">
                          <a:effectLst/>
                          <a:latin typeface="Calibri" pitchFamily="34" charset="0"/>
                          <a:ea typeface="Calibri"/>
                          <a:cs typeface="Calibri" pitchFamily="34" charset="0"/>
                        </a:rPr>
                        <a:t>) Del segundo 43 al 63.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5F1"/>
                    </a:solidFill>
                  </a:tcPr>
                </a:tc>
              </a:tr>
              <a:tr h="0">
                <a:tc rowSpan="3"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5581015" algn="l"/>
                        </a:tabLst>
                      </a:pPr>
                      <a:r>
                        <a:rPr lang="es-ES" sz="600" spc="-20" dirty="0">
                          <a:effectLst/>
                          <a:latin typeface="Calibri" pitchFamily="34" charset="0"/>
                          <a:ea typeface="Calibri"/>
                          <a:cs typeface="Calibri" pitchFamily="34" charset="0"/>
                        </a:rPr>
                        <a:t> </a:t>
                      </a:r>
                      <a:endParaRPr lang="es-ES" sz="600" spc="-20" dirty="0" smtClean="0">
                        <a:effectLst/>
                        <a:latin typeface="Calibri" pitchFamily="34" charset="0"/>
                        <a:ea typeface="Calibri"/>
                        <a:cs typeface="Calibri" pitchFamily="34" charset="0"/>
                      </a:endParaRPr>
                    </a:p>
                    <a:p>
                      <a:pPr algn="just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100" spc="-20" dirty="0" err="1" smtClean="0">
                          <a:effectLst/>
                          <a:latin typeface="Calibri" pitchFamily="34" charset="0"/>
                          <a:ea typeface="Calibri"/>
                          <a:cs typeface="Calibri" pitchFamily="34" charset="0"/>
                        </a:rPr>
                        <a:t>Enventanado</a:t>
                      </a:r>
                      <a:r>
                        <a:rPr lang="es-ES" sz="1100" spc="-20" dirty="0" smtClean="0">
                          <a:effectLst/>
                          <a:latin typeface="Calibri" pitchFamily="34" charset="0"/>
                          <a:ea typeface="Calibri"/>
                          <a:cs typeface="Calibri" pitchFamily="34" charset="0"/>
                        </a:rPr>
                        <a:t> </a:t>
                      </a:r>
                      <a:r>
                        <a:rPr lang="es-ES" sz="1100" spc="-20" dirty="0">
                          <a:effectLst/>
                          <a:latin typeface="Calibri" pitchFamily="34" charset="0"/>
                          <a:ea typeface="Calibri"/>
                          <a:cs typeface="Calibri" pitchFamily="34" charset="0"/>
                        </a:rPr>
                        <a:t>3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5581015" algn="l"/>
                        </a:tabLst>
                      </a:pPr>
                      <a:r>
                        <a:rPr lang="es-ES" sz="600" spc="-20" dirty="0">
                          <a:effectLst/>
                          <a:latin typeface="Calibri" pitchFamily="34" charset="0"/>
                          <a:ea typeface="Calibri"/>
                          <a:cs typeface="Calibri" pitchFamily="34" charset="0"/>
                        </a:rPr>
                        <a:t> </a:t>
                      </a:r>
                    </a:p>
                    <a:p>
                      <a:pPr algn="just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100" spc="-20" dirty="0">
                          <a:effectLst/>
                          <a:latin typeface="Calibri" pitchFamily="34" charset="0"/>
                          <a:ea typeface="Calibri"/>
                          <a:cs typeface="Calibri" pitchFamily="34" charset="0"/>
                        </a:rPr>
                        <a:t>3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5581015" algn="l"/>
                        </a:tabLst>
                      </a:pPr>
                      <a:r>
                        <a:rPr lang="es-ES" sz="600" spc="-20" dirty="0">
                          <a:effectLst/>
                          <a:latin typeface="Calibri" pitchFamily="34" charset="0"/>
                          <a:ea typeface="Calibri"/>
                          <a:cs typeface="Calibri" pitchFamily="34" charset="0"/>
                        </a:rPr>
                        <a:t> </a:t>
                      </a:r>
                    </a:p>
                    <a:p>
                      <a:pPr algn="just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100" spc="-20" dirty="0">
                          <a:effectLst/>
                          <a:latin typeface="Calibri" pitchFamily="34" charset="0"/>
                          <a:ea typeface="Calibri"/>
                          <a:cs typeface="Calibri" pitchFamily="34" charset="0"/>
                        </a:rPr>
                        <a:t>2 segundos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100" spc="-20" dirty="0">
                          <a:effectLst/>
                          <a:latin typeface="Calibri" pitchFamily="34" charset="0"/>
                          <a:ea typeface="Calibri"/>
                          <a:cs typeface="Calibri" pitchFamily="34" charset="0"/>
                        </a:rPr>
                        <a:t>1) Del segundo 25 al 39.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</a:tr>
              <a:tr h="0"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100" spc="-20" dirty="0">
                          <a:effectLst/>
                          <a:latin typeface="Calibri" pitchFamily="34" charset="0"/>
                          <a:ea typeface="Calibri"/>
                          <a:cs typeface="Calibri" pitchFamily="34" charset="0"/>
                        </a:rPr>
                        <a:t>2) Del segundo 37 al 51.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</a:tr>
              <a:tr h="0"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100" spc="-20" dirty="0">
                          <a:effectLst/>
                          <a:latin typeface="Calibri" pitchFamily="34" charset="0"/>
                          <a:ea typeface="Calibri"/>
                          <a:cs typeface="Calibri" pitchFamily="34" charset="0"/>
                        </a:rPr>
                        <a:t>3) Del segundo 49 al 63.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</a:tr>
            </a:tbl>
          </a:graphicData>
        </a:graphic>
      </p:graphicFrame>
      <p:sp>
        <p:nvSpPr>
          <p:cNvPr id="6" name="Left Brace 5"/>
          <p:cNvSpPr/>
          <p:nvPr/>
        </p:nvSpPr>
        <p:spPr>
          <a:xfrm>
            <a:off x="5796136" y="2852936"/>
            <a:ext cx="1008112" cy="1728192"/>
          </a:xfrm>
          <a:prstGeom prst="leftBrace">
            <a:avLst>
              <a:gd name="adj1" fmla="val 8333"/>
              <a:gd name="adj2" fmla="val 79548"/>
            </a:avLst>
          </a:prstGeom>
          <a:noFill/>
          <a:ln w="25400" cap="flat">
            <a:solidFill>
              <a:srgbClr val="FFC000"/>
            </a:solidFill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E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9" name="Text Placeholder 2"/>
          <p:cNvSpPr txBox="1">
            <a:spLocks/>
          </p:cNvSpPr>
          <p:nvPr/>
        </p:nvSpPr>
        <p:spPr>
          <a:xfrm>
            <a:off x="6516216" y="3068960"/>
            <a:ext cx="2160240" cy="13681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6799" tIns="46799" rIns="46799" bIns="46799"/>
          <a:lstStyle>
            <a:lvl1pPr marL="341313" indent="-341313" defTabSz="449262">
              <a:spcBef>
                <a:spcPts val="500"/>
              </a:spcBef>
              <a:buClr>
                <a:srgbClr val="FF9900"/>
              </a:buClr>
              <a:buSzPct val="150000"/>
              <a:buFont typeface="Helvetica"/>
              <a:buChar char=""/>
              <a:defRPr sz="2800">
                <a:solidFill>
                  <a:srgbClr val="00006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88723" indent="-331523" defTabSz="449262">
              <a:spcBef>
                <a:spcPts val="500"/>
              </a:spcBef>
              <a:buClr>
                <a:srgbClr val="FF9900"/>
              </a:buClr>
              <a:buSzPct val="100000"/>
              <a:buFont typeface="Helvetica"/>
              <a:buChar char=""/>
              <a:defRPr sz="2800">
                <a:solidFill>
                  <a:srgbClr val="00006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234439" indent="-320039" defTabSz="449262">
              <a:spcBef>
                <a:spcPts val="500"/>
              </a:spcBef>
              <a:buClr>
                <a:srgbClr val="FF9900"/>
              </a:buClr>
              <a:buSzPct val="100000"/>
              <a:buFont typeface="Helvetica"/>
              <a:buChar char=""/>
              <a:defRPr sz="2800">
                <a:solidFill>
                  <a:srgbClr val="000066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727200" indent="-355600" defTabSz="449262">
              <a:spcBef>
                <a:spcPts val="500"/>
              </a:spcBef>
              <a:buClr>
                <a:srgbClr val="FF9900"/>
              </a:buClr>
              <a:buSzPct val="100000"/>
              <a:buFont typeface="Helvetica"/>
              <a:buChar char="–"/>
              <a:defRPr sz="2800">
                <a:solidFill>
                  <a:srgbClr val="000066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184400" indent="-355600" defTabSz="449262">
              <a:spcBef>
                <a:spcPts val="500"/>
              </a:spcBef>
              <a:buClr>
                <a:srgbClr val="FF9900"/>
              </a:buClr>
              <a:buSzPct val="100000"/>
              <a:buFont typeface="Helvetica"/>
              <a:buChar char="»"/>
              <a:defRPr sz="2800">
                <a:solidFill>
                  <a:srgbClr val="000066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612571" indent="-326571" defTabSz="449262">
              <a:spcBef>
                <a:spcPts val="500"/>
              </a:spcBef>
              <a:buClr>
                <a:srgbClr val="FF9900"/>
              </a:buClr>
              <a:buSzPct val="100000"/>
              <a:buFont typeface="Helvetica"/>
              <a:buChar char="»"/>
              <a:defRPr sz="2000">
                <a:solidFill>
                  <a:srgbClr val="000066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069771" indent="-326571" defTabSz="449262">
              <a:spcBef>
                <a:spcPts val="500"/>
              </a:spcBef>
              <a:buClr>
                <a:srgbClr val="FF9900"/>
              </a:buClr>
              <a:buSzPct val="100000"/>
              <a:buFont typeface="Helvetica"/>
              <a:buChar char="»"/>
              <a:defRPr sz="2000">
                <a:solidFill>
                  <a:srgbClr val="000066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526971" indent="-326571" defTabSz="449262">
              <a:spcBef>
                <a:spcPts val="500"/>
              </a:spcBef>
              <a:buClr>
                <a:srgbClr val="FF9900"/>
              </a:buClr>
              <a:buSzPct val="100000"/>
              <a:buFont typeface="Helvetica"/>
              <a:buChar char="»"/>
              <a:defRPr sz="2000">
                <a:solidFill>
                  <a:srgbClr val="000066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984171" indent="-326571" defTabSz="449262">
              <a:spcBef>
                <a:spcPts val="500"/>
              </a:spcBef>
              <a:buClr>
                <a:srgbClr val="FF9900"/>
              </a:buClr>
              <a:buSzPct val="100000"/>
              <a:buFont typeface="Helvetica"/>
              <a:buChar char="»"/>
              <a:defRPr sz="2000">
                <a:solidFill>
                  <a:srgbClr val="00006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95540" indent="-285750">
              <a:buFont typeface="Arial" pitchFamily="34" charset="0"/>
              <a:buChar char="–"/>
            </a:pPr>
            <a:r>
              <a:rPr lang="es-ES" sz="1800" dirty="0" smtClean="0"/>
              <a:t>KNN: K.</a:t>
            </a:r>
          </a:p>
          <a:p>
            <a:pPr marL="295540" indent="-285750">
              <a:buFont typeface="Arial" pitchFamily="34" charset="0"/>
              <a:buChar char="–"/>
            </a:pPr>
            <a:endParaRPr lang="es-ES" sz="400" dirty="0" smtClean="0"/>
          </a:p>
          <a:p>
            <a:pPr marL="295540" indent="-285750">
              <a:buFont typeface="Arial" pitchFamily="34" charset="0"/>
              <a:buChar char="–"/>
            </a:pPr>
            <a:r>
              <a:rPr lang="es-ES" sz="1800" dirty="0"/>
              <a:t>SVM: </a:t>
            </a:r>
            <a:r>
              <a:rPr lang="es-ES" sz="1800" dirty="0" err="1"/>
              <a:t>kernel</a:t>
            </a:r>
            <a:r>
              <a:rPr lang="es-ES" sz="1800" dirty="0"/>
              <a:t>, </a:t>
            </a:r>
            <a:r>
              <a:rPr lang="es-ES" sz="1800" dirty="0" smtClean="0"/>
              <a:t>C.</a:t>
            </a:r>
          </a:p>
          <a:p>
            <a:pPr marL="295540" indent="-285750">
              <a:buFont typeface="Arial" pitchFamily="34" charset="0"/>
              <a:buChar char="–"/>
            </a:pPr>
            <a:endParaRPr lang="es-ES" sz="400" dirty="0"/>
          </a:p>
          <a:p>
            <a:pPr marL="295540" indent="-285750">
              <a:buFont typeface="Arial" pitchFamily="34" charset="0"/>
              <a:buChar char="–"/>
            </a:pPr>
            <a:r>
              <a:rPr lang="es-ES" sz="1800" dirty="0"/>
              <a:t>RF: Max </a:t>
            </a:r>
            <a:r>
              <a:rPr lang="es-ES" sz="1800" dirty="0" err="1" smtClean="0"/>
              <a:t>depth</a:t>
            </a:r>
            <a:r>
              <a:rPr lang="es-ES" sz="1800" dirty="0" smtClean="0"/>
              <a:t>.</a:t>
            </a:r>
            <a:endParaRPr lang="es-ES" sz="1800" dirty="0"/>
          </a:p>
          <a:p>
            <a:pPr marL="295540" indent="-285750">
              <a:buFont typeface="Arial" pitchFamily="34" charset="0"/>
              <a:buChar char="–"/>
            </a:pPr>
            <a:endParaRPr lang="es-ES" sz="1800" dirty="0" smtClean="0"/>
          </a:p>
          <a:p>
            <a:pPr marL="9790" indent="0">
              <a:buNone/>
            </a:pPr>
            <a:endParaRPr lang="es-ES" sz="200" dirty="0" smtClean="0"/>
          </a:p>
          <a:p>
            <a:pPr marL="9790" indent="0">
              <a:buNone/>
            </a:pPr>
            <a:endParaRPr lang="es-ES" sz="200" dirty="0" smtClean="0"/>
          </a:p>
          <a:p>
            <a:pPr marL="457200" lvl="1" indent="0">
              <a:buNone/>
            </a:pPr>
            <a:endParaRPr lang="es-ES" sz="2200" dirty="0"/>
          </a:p>
        </p:txBody>
      </p:sp>
      <p:sp>
        <p:nvSpPr>
          <p:cNvPr id="10" name="Text Placeholder 2"/>
          <p:cNvSpPr txBox="1">
            <a:spLocks/>
          </p:cNvSpPr>
          <p:nvPr/>
        </p:nvSpPr>
        <p:spPr>
          <a:xfrm>
            <a:off x="1259632" y="5697252"/>
            <a:ext cx="6768752" cy="4680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6799" tIns="46799" rIns="46799" bIns="46799"/>
          <a:lstStyle>
            <a:lvl1pPr marL="341313" indent="-341313" defTabSz="449262">
              <a:spcBef>
                <a:spcPts val="500"/>
              </a:spcBef>
              <a:buClr>
                <a:srgbClr val="FF9900"/>
              </a:buClr>
              <a:buSzPct val="150000"/>
              <a:buFont typeface="Helvetica"/>
              <a:buChar char=""/>
              <a:defRPr sz="2800">
                <a:solidFill>
                  <a:srgbClr val="00006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88723" indent="-331523" defTabSz="449262">
              <a:spcBef>
                <a:spcPts val="500"/>
              </a:spcBef>
              <a:buClr>
                <a:srgbClr val="FF9900"/>
              </a:buClr>
              <a:buSzPct val="100000"/>
              <a:buFont typeface="Helvetica"/>
              <a:buChar char=""/>
              <a:defRPr sz="2800">
                <a:solidFill>
                  <a:srgbClr val="00006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234439" indent="-320039" defTabSz="449262">
              <a:spcBef>
                <a:spcPts val="500"/>
              </a:spcBef>
              <a:buClr>
                <a:srgbClr val="FF9900"/>
              </a:buClr>
              <a:buSzPct val="100000"/>
              <a:buFont typeface="Helvetica"/>
              <a:buChar char=""/>
              <a:defRPr sz="2800">
                <a:solidFill>
                  <a:srgbClr val="000066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727200" indent="-355600" defTabSz="449262">
              <a:spcBef>
                <a:spcPts val="500"/>
              </a:spcBef>
              <a:buClr>
                <a:srgbClr val="FF9900"/>
              </a:buClr>
              <a:buSzPct val="100000"/>
              <a:buFont typeface="Helvetica"/>
              <a:buChar char="–"/>
              <a:defRPr sz="2800">
                <a:solidFill>
                  <a:srgbClr val="000066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184400" indent="-355600" defTabSz="449262">
              <a:spcBef>
                <a:spcPts val="500"/>
              </a:spcBef>
              <a:buClr>
                <a:srgbClr val="FF9900"/>
              </a:buClr>
              <a:buSzPct val="100000"/>
              <a:buFont typeface="Helvetica"/>
              <a:buChar char="»"/>
              <a:defRPr sz="2800">
                <a:solidFill>
                  <a:srgbClr val="000066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612571" indent="-326571" defTabSz="449262">
              <a:spcBef>
                <a:spcPts val="500"/>
              </a:spcBef>
              <a:buClr>
                <a:srgbClr val="FF9900"/>
              </a:buClr>
              <a:buSzPct val="100000"/>
              <a:buFont typeface="Helvetica"/>
              <a:buChar char="»"/>
              <a:defRPr sz="2000">
                <a:solidFill>
                  <a:srgbClr val="000066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069771" indent="-326571" defTabSz="449262">
              <a:spcBef>
                <a:spcPts val="500"/>
              </a:spcBef>
              <a:buClr>
                <a:srgbClr val="FF9900"/>
              </a:buClr>
              <a:buSzPct val="100000"/>
              <a:buFont typeface="Helvetica"/>
              <a:buChar char="»"/>
              <a:defRPr sz="2000">
                <a:solidFill>
                  <a:srgbClr val="000066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526971" indent="-326571" defTabSz="449262">
              <a:spcBef>
                <a:spcPts val="500"/>
              </a:spcBef>
              <a:buClr>
                <a:srgbClr val="FF9900"/>
              </a:buClr>
              <a:buSzPct val="100000"/>
              <a:buFont typeface="Helvetica"/>
              <a:buChar char="»"/>
              <a:defRPr sz="2000">
                <a:solidFill>
                  <a:srgbClr val="000066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984171" indent="-326571" defTabSz="449262">
              <a:spcBef>
                <a:spcPts val="500"/>
              </a:spcBef>
              <a:buClr>
                <a:srgbClr val="FF9900"/>
              </a:buClr>
              <a:buSzPct val="100000"/>
              <a:buFont typeface="Helvetica"/>
              <a:buChar char="»"/>
              <a:defRPr sz="2000">
                <a:solidFill>
                  <a:srgbClr val="00006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9790" indent="0">
              <a:buNone/>
            </a:pPr>
            <a:r>
              <a:rPr lang="es-ES" sz="2000" dirty="0" smtClean="0"/>
              <a:t>Resultados promediados mediante análisis de Montecarlo.</a:t>
            </a:r>
          </a:p>
          <a:p>
            <a:pPr marL="457200" lvl="1" indent="0">
              <a:buNone/>
            </a:pPr>
            <a:endParaRPr lang="es-ES" sz="2200" dirty="0"/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8313093"/>
              </p:ext>
            </p:extLst>
          </p:nvPr>
        </p:nvGraphicFramePr>
        <p:xfrm>
          <a:off x="5220072" y="1714520"/>
          <a:ext cx="3391344" cy="274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71200"/>
                <a:gridCol w="1584144"/>
                <a:gridCol w="936000"/>
              </a:tblGrid>
              <a:tr h="139040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latin typeface="Bahnschrift" pitchFamily="34" charset="0"/>
                        </a:rPr>
                        <a:t>CLASE 1</a:t>
                      </a:r>
                      <a:endParaRPr lang="es-ES" dirty="0">
                        <a:latin typeface="Bahnschrift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latin typeface="Bahnschrift" pitchFamily="34" charset="0"/>
                        </a:rPr>
                        <a:t>CLASE 2</a:t>
                      </a:r>
                      <a:endParaRPr lang="es-ES" dirty="0">
                        <a:latin typeface="Bahnschrift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6699FF"/>
                    </a:solidFill>
                  </a:tcPr>
                </a:tc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5148064" y="1354480"/>
            <a:ext cx="3600400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s-ES" sz="12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mbria Math" pitchFamily="18" charset="0"/>
                <a:ea typeface="Cambria Math" pitchFamily="18" charset="0"/>
                <a:sym typeface="Arial"/>
              </a:rPr>
              <a:t>1</a:t>
            </a:r>
            <a:r>
              <a:rPr kumimoji="0" lang="es-ES" sz="14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mbria Math" pitchFamily="18" charset="0"/>
                <a:ea typeface="Cambria Math" pitchFamily="18" charset="0"/>
                <a:sym typeface="Arial"/>
              </a:rPr>
              <a:t>                   </a:t>
            </a:r>
            <a:r>
              <a:rPr kumimoji="0" lang="es-ES" sz="2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mbria Math" pitchFamily="18" charset="0"/>
                <a:ea typeface="Cambria Math" pitchFamily="18" charset="0"/>
                <a:sym typeface="Arial"/>
              </a:rPr>
              <a:t> </a:t>
            </a:r>
            <a:r>
              <a:rPr lang="es-ES" sz="1400" dirty="0">
                <a:solidFill>
                  <a:srgbClr val="000000"/>
                </a:solidFill>
                <a:latin typeface="Cambria Math" pitchFamily="18" charset="0"/>
                <a:ea typeface="Cambria Math" pitchFamily="18" charset="0"/>
              </a:rPr>
              <a:t>3</a:t>
            </a:r>
            <a:r>
              <a:rPr kumimoji="0" lang="es-ES" sz="14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mbria Math" pitchFamily="18" charset="0"/>
                <a:ea typeface="Cambria Math" pitchFamily="18" charset="0"/>
                <a:sym typeface="Arial"/>
              </a:rPr>
              <a:t>                                     7                     </a:t>
            </a:r>
            <a:r>
              <a:rPr kumimoji="0" lang="es-ES" sz="12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mbria Math" pitchFamily="18" charset="0"/>
                <a:ea typeface="Cambria Math" pitchFamily="18" charset="0"/>
                <a:sym typeface="Arial"/>
              </a:rPr>
              <a:t>9</a:t>
            </a:r>
            <a:r>
              <a:rPr kumimoji="0" lang="es-ES" sz="14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mbria Math" pitchFamily="18" charset="0"/>
                <a:ea typeface="Cambria Math" pitchFamily="18" charset="0"/>
                <a:sym typeface="Arial"/>
              </a:rPr>
              <a:t> </a:t>
            </a:r>
            <a:endParaRPr kumimoji="0" lang="es-E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mbria Math" pitchFamily="18" charset="0"/>
              <a:ea typeface="Cambria Math" pitchFamily="18" charset="0"/>
              <a:sym typeface="Arial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5220072" y="1642512"/>
            <a:ext cx="0" cy="108144"/>
          </a:xfrm>
          <a:prstGeom prst="line">
            <a:avLst/>
          </a:prstGeom>
          <a:noFill/>
          <a:ln w="12700" cap="flat">
            <a:solidFill>
              <a:schemeClr val="tx1">
                <a:lumMod val="95000"/>
                <a:lumOff val="5000"/>
              </a:schemeClr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4" name="Straight Connector 13"/>
          <p:cNvCxnSpPr/>
          <p:nvPr/>
        </p:nvCxnSpPr>
        <p:spPr>
          <a:xfrm>
            <a:off x="6084168" y="1633147"/>
            <a:ext cx="0" cy="108144"/>
          </a:xfrm>
          <a:prstGeom prst="line">
            <a:avLst/>
          </a:prstGeom>
          <a:noFill/>
          <a:ln w="12700" cap="flat">
            <a:solidFill>
              <a:schemeClr val="tx1">
                <a:lumMod val="95000"/>
                <a:lumOff val="5000"/>
              </a:schemeClr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5" name="Straight Connector 14"/>
          <p:cNvCxnSpPr/>
          <p:nvPr/>
        </p:nvCxnSpPr>
        <p:spPr>
          <a:xfrm>
            <a:off x="7668344" y="1633147"/>
            <a:ext cx="0" cy="108144"/>
          </a:xfrm>
          <a:prstGeom prst="line">
            <a:avLst/>
          </a:prstGeom>
          <a:noFill/>
          <a:ln w="12700" cap="flat">
            <a:solidFill>
              <a:schemeClr val="tx1">
                <a:lumMod val="95000"/>
                <a:lumOff val="5000"/>
              </a:schemeClr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6" name="Straight Connector 15"/>
          <p:cNvCxnSpPr/>
          <p:nvPr/>
        </p:nvCxnSpPr>
        <p:spPr>
          <a:xfrm>
            <a:off x="8604448" y="1642512"/>
            <a:ext cx="0" cy="108144"/>
          </a:xfrm>
          <a:prstGeom prst="line">
            <a:avLst/>
          </a:prstGeom>
          <a:noFill/>
          <a:ln w="12700" cap="flat">
            <a:solidFill>
              <a:schemeClr val="tx1">
                <a:lumMod val="95000"/>
                <a:lumOff val="5000"/>
              </a:schemeClr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330469398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2800" b="1" dirty="0"/>
              <a:t>4</a:t>
            </a:r>
            <a:r>
              <a:rPr lang="es-ES" sz="2800" b="1" dirty="0" smtClean="0"/>
              <a:t>. </a:t>
            </a:r>
            <a:r>
              <a:rPr lang="es-ES" b="1" dirty="0" smtClean="0"/>
              <a:t>Simulaciones</a:t>
            </a:r>
            <a:endParaRPr lang="es-E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1520" y="1066800"/>
            <a:ext cx="8568952" cy="634008"/>
          </a:xfrm>
        </p:spPr>
        <p:txBody>
          <a:bodyPr/>
          <a:lstStyle/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s-ES" sz="2400" dirty="0" smtClean="0"/>
              <a:t>KNN para clasificación de la valencia.</a:t>
            </a:r>
            <a:endParaRPr lang="es-ES" sz="2000" dirty="0"/>
          </a:p>
          <a:p>
            <a:pPr marL="914400" lvl="1" indent="-457200">
              <a:lnSpc>
                <a:spcPct val="150000"/>
              </a:lnSpc>
              <a:buFont typeface="+mj-lt"/>
              <a:buAutoNum type="arabicParenR"/>
            </a:pPr>
            <a:endParaRPr lang="es-ES" sz="2000" dirty="0" smtClean="0"/>
          </a:p>
          <a:p>
            <a:pPr marL="914400" lvl="1" indent="-457200">
              <a:lnSpc>
                <a:spcPct val="150000"/>
              </a:lnSpc>
              <a:buFont typeface="+mj-lt"/>
              <a:buAutoNum type="arabicParenR"/>
            </a:pPr>
            <a:endParaRPr lang="es-ES" sz="2000" dirty="0" smtClean="0"/>
          </a:p>
          <a:p>
            <a:pPr marL="457200" lvl="1" indent="0">
              <a:lnSpc>
                <a:spcPct val="150000"/>
              </a:lnSpc>
              <a:buNone/>
            </a:pPr>
            <a:endParaRPr lang="es-ES" sz="300" dirty="0" smtClean="0"/>
          </a:p>
        </p:txBody>
      </p:sp>
      <p:pic>
        <p:nvPicPr>
          <p:cNvPr id="2050" name="Picture 2" descr="C:\Users\Javi\Dropbox\TFM\memoria\presentacion\simulaciones\knn\knn_enventanado_valenci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844824"/>
            <a:ext cx="3966101" cy="24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Javi\Dropbox\TFM\memoria\presentacion\simulaciones\knn\1_k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4653272"/>
            <a:ext cx="4589998" cy="12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Javi\Dropbox\TFM\memoria\presentacion\simulaciones\knn\1_outliers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5653" y="3068824"/>
            <a:ext cx="4284000" cy="12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Javi\Dropbox\TFM\memoria\presentacion\simulaciones\knn\1_pca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5653" y="1844824"/>
            <a:ext cx="4284000" cy="12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6852849"/>
              </p:ext>
            </p:extLst>
          </p:nvPr>
        </p:nvGraphicFramePr>
        <p:xfrm>
          <a:off x="6084168" y="4509120"/>
          <a:ext cx="2160240" cy="1728192"/>
        </p:xfrm>
        <a:graphic>
          <a:graphicData uri="http://schemas.openxmlformats.org/drawingml/2006/table">
            <a:tbl>
              <a:tblPr firstRow="1" bandRow="1">
                <a:tableStyleId>{0660B408-B3CF-4A94-85FC-2B1E0A45F4A2}</a:tableStyleId>
              </a:tblPr>
              <a:tblGrid>
                <a:gridCol w="1280142"/>
                <a:gridCol w="880098"/>
              </a:tblGrid>
              <a:tr h="288032">
                <a:tc gridSpan="2"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Mejores parámetros</a:t>
                      </a:r>
                      <a:endParaRPr lang="es-ES" dirty="0">
                        <a:latin typeface="+mn-lt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/>
                      <a:endParaRPr lang="es-ES" dirty="0">
                        <a:latin typeface="+mn-lt"/>
                      </a:endParaRPr>
                    </a:p>
                  </a:txBody>
                  <a:tcPr/>
                </a:tc>
              </a:tr>
              <a:tr h="288032">
                <a:tc>
                  <a:txBody>
                    <a:bodyPr/>
                    <a:lstStyle/>
                    <a:p>
                      <a:pPr algn="l"/>
                      <a:r>
                        <a:rPr lang="es-ES" dirty="0" err="1" smtClean="0"/>
                        <a:t>Enventanado</a:t>
                      </a:r>
                      <a:endParaRPr lang="es-ES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3</a:t>
                      </a:r>
                      <a:endParaRPr lang="es-ES" dirty="0">
                        <a:latin typeface="+mn-lt"/>
                      </a:endParaRPr>
                    </a:p>
                  </a:txBody>
                  <a:tcPr/>
                </a:tc>
              </a:tr>
              <a:tr h="288032">
                <a:tc>
                  <a:txBody>
                    <a:bodyPr/>
                    <a:lstStyle/>
                    <a:p>
                      <a:pPr algn="l"/>
                      <a:r>
                        <a:rPr lang="es-ES" dirty="0" smtClean="0"/>
                        <a:t>Conjunto</a:t>
                      </a:r>
                      <a:endParaRPr lang="es-ES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1</a:t>
                      </a:r>
                      <a:endParaRPr lang="es-ES" dirty="0">
                        <a:latin typeface="+mn-lt"/>
                      </a:endParaRPr>
                    </a:p>
                  </a:txBody>
                  <a:tcPr/>
                </a:tc>
              </a:tr>
              <a:tr h="288032">
                <a:tc>
                  <a:txBody>
                    <a:bodyPr/>
                    <a:lstStyle/>
                    <a:p>
                      <a:pPr algn="l"/>
                      <a:r>
                        <a:rPr lang="es-ES" dirty="0" smtClean="0"/>
                        <a:t>K</a:t>
                      </a:r>
                      <a:endParaRPr lang="es-ES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15</a:t>
                      </a:r>
                      <a:endParaRPr lang="es-ES" dirty="0">
                        <a:latin typeface="+mn-lt"/>
                      </a:endParaRPr>
                    </a:p>
                  </a:txBody>
                  <a:tcPr/>
                </a:tc>
              </a:tr>
              <a:tr h="288032">
                <a:tc>
                  <a:txBody>
                    <a:bodyPr/>
                    <a:lstStyle/>
                    <a:p>
                      <a:pPr algn="l"/>
                      <a:r>
                        <a:rPr lang="es-ES" dirty="0" smtClean="0"/>
                        <a:t>PCA</a:t>
                      </a:r>
                      <a:endParaRPr lang="es-ES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Útil</a:t>
                      </a:r>
                      <a:endParaRPr lang="es-ES" dirty="0">
                        <a:latin typeface="+mn-lt"/>
                      </a:endParaRPr>
                    </a:p>
                  </a:txBody>
                  <a:tcPr/>
                </a:tc>
              </a:tr>
              <a:tr h="288032">
                <a:tc>
                  <a:txBody>
                    <a:bodyPr/>
                    <a:lstStyle/>
                    <a:p>
                      <a:pPr algn="l"/>
                      <a:r>
                        <a:rPr lang="es-ES" dirty="0" err="1" smtClean="0"/>
                        <a:t>Outliers</a:t>
                      </a:r>
                      <a:endParaRPr lang="es-ES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-</a:t>
                      </a:r>
                      <a:endParaRPr lang="es-ES" dirty="0">
                        <a:latin typeface="+mn-lt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1445081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2800" b="1" dirty="0"/>
              <a:t>4</a:t>
            </a:r>
            <a:r>
              <a:rPr lang="es-ES" sz="2800" b="1" dirty="0" smtClean="0"/>
              <a:t>. </a:t>
            </a:r>
            <a:r>
              <a:rPr lang="es-ES" b="1" dirty="0" smtClean="0"/>
              <a:t>Simulaciones</a:t>
            </a:r>
            <a:endParaRPr lang="es-E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1520" y="1066800"/>
            <a:ext cx="8568952" cy="634008"/>
          </a:xfrm>
        </p:spPr>
        <p:txBody>
          <a:bodyPr/>
          <a:lstStyle/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s-ES" sz="2400" dirty="0" smtClean="0"/>
              <a:t>KNN para clasificación del grado de excitación.</a:t>
            </a:r>
            <a:endParaRPr lang="es-ES" sz="2000" dirty="0"/>
          </a:p>
          <a:p>
            <a:pPr marL="914400" lvl="1" indent="-457200">
              <a:lnSpc>
                <a:spcPct val="150000"/>
              </a:lnSpc>
              <a:buFont typeface="+mj-lt"/>
              <a:buAutoNum type="arabicParenR"/>
            </a:pPr>
            <a:endParaRPr lang="es-ES" sz="2000" dirty="0" smtClean="0"/>
          </a:p>
          <a:p>
            <a:pPr marL="914400" lvl="1" indent="-457200">
              <a:lnSpc>
                <a:spcPct val="150000"/>
              </a:lnSpc>
              <a:buFont typeface="+mj-lt"/>
              <a:buAutoNum type="arabicParenR"/>
            </a:pPr>
            <a:endParaRPr lang="es-ES" sz="2000" dirty="0" smtClean="0"/>
          </a:p>
          <a:p>
            <a:pPr marL="457200" lvl="1" indent="0">
              <a:lnSpc>
                <a:spcPct val="150000"/>
              </a:lnSpc>
              <a:buNone/>
            </a:pPr>
            <a:endParaRPr lang="es-ES" sz="300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9722" y="1844824"/>
            <a:ext cx="3965760" cy="24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27584" y="4653272"/>
            <a:ext cx="4589998" cy="1223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05653" y="3068824"/>
            <a:ext cx="4284000" cy="1223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05653" y="1844824"/>
            <a:ext cx="4284000" cy="1223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7141305"/>
              </p:ext>
            </p:extLst>
          </p:nvPr>
        </p:nvGraphicFramePr>
        <p:xfrm>
          <a:off x="6084168" y="4509120"/>
          <a:ext cx="2160240" cy="1728192"/>
        </p:xfrm>
        <a:graphic>
          <a:graphicData uri="http://schemas.openxmlformats.org/drawingml/2006/table">
            <a:tbl>
              <a:tblPr firstRow="1" bandRow="1">
                <a:tableStyleId>{0660B408-B3CF-4A94-85FC-2B1E0A45F4A2}</a:tableStyleId>
              </a:tblPr>
              <a:tblGrid>
                <a:gridCol w="1280142"/>
                <a:gridCol w="880098"/>
              </a:tblGrid>
              <a:tr h="288032">
                <a:tc gridSpan="2"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Mejores parámetros</a:t>
                      </a:r>
                      <a:endParaRPr lang="es-ES" dirty="0">
                        <a:latin typeface="+mn-lt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/>
                      <a:endParaRPr lang="es-ES" dirty="0">
                        <a:latin typeface="+mn-lt"/>
                      </a:endParaRPr>
                    </a:p>
                  </a:txBody>
                  <a:tcPr/>
                </a:tc>
              </a:tr>
              <a:tr h="288032">
                <a:tc>
                  <a:txBody>
                    <a:bodyPr/>
                    <a:lstStyle/>
                    <a:p>
                      <a:pPr algn="l"/>
                      <a:r>
                        <a:rPr lang="es-ES" dirty="0" err="1" smtClean="0"/>
                        <a:t>Enventanado</a:t>
                      </a:r>
                      <a:endParaRPr lang="es-ES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3</a:t>
                      </a:r>
                      <a:endParaRPr lang="es-ES" dirty="0">
                        <a:latin typeface="+mn-lt"/>
                      </a:endParaRPr>
                    </a:p>
                  </a:txBody>
                  <a:tcPr/>
                </a:tc>
              </a:tr>
              <a:tr h="288032">
                <a:tc>
                  <a:txBody>
                    <a:bodyPr/>
                    <a:lstStyle/>
                    <a:p>
                      <a:pPr algn="l"/>
                      <a:r>
                        <a:rPr lang="es-ES" dirty="0" smtClean="0"/>
                        <a:t>Conjunto</a:t>
                      </a:r>
                      <a:endParaRPr lang="es-ES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1</a:t>
                      </a:r>
                      <a:endParaRPr lang="es-ES" dirty="0">
                        <a:latin typeface="+mn-lt"/>
                      </a:endParaRPr>
                    </a:p>
                  </a:txBody>
                  <a:tcPr/>
                </a:tc>
              </a:tr>
              <a:tr h="288032">
                <a:tc>
                  <a:txBody>
                    <a:bodyPr/>
                    <a:lstStyle/>
                    <a:p>
                      <a:pPr algn="l"/>
                      <a:r>
                        <a:rPr lang="es-ES" dirty="0" smtClean="0"/>
                        <a:t>K</a:t>
                      </a:r>
                      <a:endParaRPr lang="es-ES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latin typeface="+mn-lt"/>
                        </a:rPr>
                        <a:t>5</a:t>
                      </a:r>
                      <a:endParaRPr lang="es-ES" dirty="0">
                        <a:latin typeface="+mn-lt"/>
                      </a:endParaRPr>
                    </a:p>
                  </a:txBody>
                  <a:tcPr/>
                </a:tc>
              </a:tr>
              <a:tr h="288032">
                <a:tc>
                  <a:txBody>
                    <a:bodyPr/>
                    <a:lstStyle/>
                    <a:p>
                      <a:pPr algn="l"/>
                      <a:r>
                        <a:rPr lang="es-ES" dirty="0" smtClean="0"/>
                        <a:t>PCA</a:t>
                      </a:r>
                      <a:endParaRPr lang="es-ES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Útil</a:t>
                      </a:r>
                      <a:endParaRPr lang="es-ES" dirty="0">
                        <a:latin typeface="+mn-lt"/>
                      </a:endParaRPr>
                    </a:p>
                  </a:txBody>
                  <a:tcPr/>
                </a:tc>
              </a:tr>
              <a:tr h="288032">
                <a:tc>
                  <a:txBody>
                    <a:bodyPr/>
                    <a:lstStyle/>
                    <a:p>
                      <a:pPr algn="l"/>
                      <a:r>
                        <a:rPr lang="es-ES" dirty="0" err="1" smtClean="0"/>
                        <a:t>Outliers</a:t>
                      </a:r>
                      <a:endParaRPr lang="es-ES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-</a:t>
                      </a:r>
                      <a:endParaRPr lang="es-ES" dirty="0">
                        <a:latin typeface="+mn-lt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4129890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46098" y="5085184"/>
            <a:ext cx="4589998" cy="1223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2800" b="1" dirty="0"/>
              <a:t>4</a:t>
            </a:r>
            <a:r>
              <a:rPr lang="es-ES" sz="2800" b="1" dirty="0" smtClean="0"/>
              <a:t>. </a:t>
            </a:r>
            <a:r>
              <a:rPr lang="es-ES" b="1" dirty="0" smtClean="0"/>
              <a:t>Simulaciones</a:t>
            </a:r>
            <a:endParaRPr lang="es-E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1520" y="1066800"/>
            <a:ext cx="8568952" cy="634008"/>
          </a:xfrm>
        </p:spPr>
        <p:txBody>
          <a:bodyPr/>
          <a:lstStyle/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s-ES" sz="2400" dirty="0" smtClean="0"/>
              <a:t>SVM para clasificación de la valencia.</a:t>
            </a:r>
            <a:endParaRPr lang="es-ES" sz="2000" dirty="0"/>
          </a:p>
          <a:p>
            <a:pPr marL="914400" lvl="1" indent="-457200">
              <a:lnSpc>
                <a:spcPct val="150000"/>
              </a:lnSpc>
              <a:buFont typeface="+mj-lt"/>
              <a:buAutoNum type="arabicParenR"/>
            </a:pPr>
            <a:endParaRPr lang="es-ES" sz="2000" dirty="0" smtClean="0"/>
          </a:p>
          <a:p>
            <a:pPr marL="914400" lvl="1" indent="-457200">
              <a:lnSpc>
                <a:spcPct val="150000"/>
              </a:lnSpc>
              <a:buFont typeface="+mj-lt"/>
              <a:buAutoNum type="arabicParenR"/>
            </a:pPr>
            <a:endParaRPr lang="es-ES" sz="2000" dirty="0" smtClean="0"/>
          </a:p>
          <a:p>
            <a:pPr marL="457200" lvl="1" indent="0">
              <a:lnSpc>
                <a:spcPct val="150000"/>
              </a:lnSpc>
              <a:buNone/>
            </a:pPr>
            <a:endParaRPr lang="es-ES" sz="300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9552" y="1628800"/>
            <a:ext cx="3574699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283968" y="3141105"/>
            <a:ext cx="4284000" cy="1223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283968" y="1700808"/>
            <a:ext cx="4284000" cy="1223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464220"/>
              </p:ext>
            </p:extLst>
          </p:nvPr>
        </p:nvGraphicFramePr>
        <p:xfrm>
          <a:off x="6084167" y="4725144"/>
          <a:ext cx="2705485" cy="1728192"/>
        </p:xfrm>
        <a:graphic>
          <a:graphicData uri="http://schemas.openxmlformats.org/drawingml/2006/table">
            <a:tbl>
              <a:tblPr firstRow="1" bandRow="1">
                <a:tableStyleId>{0660B408-B3CF-4A94-85FC-2B1E0A45F4A2}</a:tableStyleId>
              </a:tblPr>
              <a:tblGrid>
                <a:gridCol w="1603250"/>
                <a:gridCol w="1102235"/>
              </a:tblGrid>
              <a:tr h="288032">
                <a:tc gridSpan="2"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Mejores parámetros</a:t>
                      </a:r>
                      <a:endParaRPr lang="es-ES" dirty="0">
                        <a:latin typeface="+mn-lt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/>
                      <a:endParaRPr lang="es-ES" dirty="0">
                        <a:latin typeface="+mn-lt"/>
                      </a:endParaRPr>
                    </a:p>
                  </a:txBody>
                  <a:tcPr/>
                </a:tc>
              </a:tr>
              <a:tr h="288032">
                <a:tc>
                  <a:txBody>
                    <a:bodyPr/>
                    <a:lstStyle/>
                    <a:p>
                      <a:pPr algn="l"/>
                      <a:r>
                        <a:rPr lang="es-ES" dirty="0" err="1" smtClean="0"/>
                        <a:t>Enventanado</a:t>
                      </a:r>
                      <a:endParaRPr lang="es-ES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3</a:t>
                      </a:r>
                      <a:endParaRPr lang="es-ES" dirty="0">
                        <a:latin typeface="+mn-lt"/>
                      </a:endParaRPr>
                    </a:p>
                  </a:txBody>
                  <a:tcPr/>
                </a:tc>
              </a:tr>
              <a:tr h="288032">
                <a:tc>
                  <a:txBody>
                    <a:bodyPr/>
                    <a:lstStyle/>
                    <a:p>
                      <a:pPr algn="l"/>
                      <a:r>
                        <a:rPr lang="es-ES" dirty="0" smtClean="0"/>
                        <a:t>Conjunto</a:t>
                      </a:r>
                      <a:endParaRPr lang="es-ES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1</a:t>
                      </a:r>
                      <a:endParaRPr lang="es-ES" dirty="0">
                        <a:latin typeface="+mn-lt"/>
                      </a:endParaRPr>
                    </a:p>
                  </a:txBody>
                  <a:tcPr/>
                </a:tc>
              </a:tr>
              <a:tr h="288032">
                <a:tc>
                  <a:txBody>
                    <a:bodyPr/>
                    <a:lstStyle/>
                    <a:p>
                      <a:pPr algn="l"/>
                      <a:r>
                        <a:rPr lang="es-ES" dirty="0" err="1" smtClean="0">
                          <a:latin typeface="+mn-lt"/>
                        </a:rPr>
                        <a:t>Kernel</a:t>
                      </a:r>
                      <a:r>
                        <a:rPr lang="es-ES" dirty="0" smtClean="0">
                          <a:latin typeface="+mn-lt"/>
                        </a:rPr>
                        <a:t>, C</a:t>
                      </a:r>
                      <a:endParaRPr lang="es-ES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latin typeface="+mn-lt"/>
                        </a:rPr>
                        <a:t>Lineal, 1.3</a:t>
                      </a:r>
                      <a:endParaRPr lang="es-ES" dirty="0">
                        <a:latin typeface="+mn-lt"/>
                      </a:endParaRPr>
                    </a:p>
                  </a:txBody>
                  <a:tcPr/>
                </a:tc>
              </a:tr>
              <a:tr h="288032">
                <a:tc>
                  <a:txBody>
                    <a:bodyPr/>
                    <a:lstStyle/>
                    <a:p>
                      <a:pPr algn="l"/>
                      <a:r>
                        <a:rPr lang="es-ES" dirty="0" smtClean="0"/>
                        <a:t>PCA</a:t>
                      </a:r>
                      <a:endParaRPr lang="es-ES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No útil</a:t>
                      </a:r>
                      <a:endParaRPr lang="es-ES" dirty="0">
                        <a:latin typeface="+mn-lt"/>
                      </a:endParaRPr>
                    </a:p>
                  </a:txBody>
                  <a:tcPr/>
                </a:tc>
              </a:tr>
              <a:tr h="288032">
                <a:tc>
                  <a:txBody>
                    <a:bodyPr/>
                    <a:lstStyle/>
                    <a:p>
                      <a:pPr algn="l"/>
                      <a:r>
                        <a:rPr lang="es-ES" dirty="0" err="1" smtClean="0"/>
                        <a:t>Outliers</a:t>
                      </a:r>
                      <a:endParaRPr lang="es-ES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latin typeface="+mn-lt"/>
                        </a:rPr>
                        <a:t>Como</a:t>
                      </a:r>
                      <a:r>
                        <a:rPr lang="es-ES" baseline="0" dirty="0" smtClean="0">
                          <a:latin typeface="+mn-lt"/>
                        </a:rPr>
                        <a:t> KNN</a:t>
                      </a:r>
                      <a:endParaRPr lang="es-ES" dirty="0">
                        <a:latin typeface="+mn-lt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1560" y="3285321"/>
            <a:ext cx="35604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596975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46099" y="5085184"/>
            <a:ext cx="4589996" cy="1223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2800" b="1" dirty="0"/>
              <a:t>4</a:t>
            </a:r>
            <a:r>
              <a:rPr lang="es-ES" sz="2800" b="1" dirty="0" smtClean="0"/>
              <a:t>. </a:t>
            </a:r>
            <a:r>
              <a:rPr lang="es-ES" b="1" dirty="0" smtClean="0"/>
              <a:t>Simulaciones</a:t>
            </a:r>
            <a:endParaRPr lang="es-E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1520" y="1066800"/>
            <a:ext cx="8568952" cy="634008"/>
          </a:xfrm>
        </p:spPr>
        <p:txBody>
          <a:bodyPr/>
          <a:lstStyle/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s-ES" sz="2400" dirty="0" smtClean="0"/>
              <a:t>SVM para clasificación </a:t>
            </a:r>
            <a:r>
              <a:rPr lang="es-ES" sz="2400" dirty="0"/>
              <a:t>del grado de excitación.</a:t>
            </a:r>
            <a:endParaRPr lang="es-ES" sz="2000" dirty="0"/>
          </a:p>
          <a:p>
            <a:pPr marL="914400" lvl="1" indent="-457200">
              <a:lnSpc>
                <a:spcPct val="150000"/>
              </a:lnSpc>
              <a:buFont typeface="+mj-lt"/>
              <a:buAutoNum type="arabicParenR"/>
            </a:pPr>
            <a:endParaRPr lang="es-ES" sz="2000" dirty="0" smtClean="0"/>
          </a:p>
          <a:p>
            <a:pPr marL="914400" lvl="1" indent="-457200">
              <a:lnSpc>
                <a:spcPct val="150000"/>
              </a:lnSpc>
              <a:buFont typeface="+mj-lt"/>
              <a:buAutoNum type="arabicParenR"/>
            </a:pPr>
            <a:endParaRPr lang="es-ES" sz="2000" dirty="0" smtClean="0"/>
          </a:p>
          <a:p>
            <a:pPr marL="457200" lvl="1" indent="0">
              <a:lnSpc>
                <a:spcPct val="150000"/>
              </a:lnSpc>
              <a:buNone/>
            </a:pPr>
            <a:endParaRPr lang="es-ES" sz="300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6701" y="1628800"/>
            <a:ext cx="35604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283970" y="3141105"/>
            <a:ext cx="4283996" cy="1223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283970" y="1700808"/>
            <a:ext cx="4283996" cy="1223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8772723"/>
              </p:ext>
            </p:extLst>
          </p:nvPr>
        </p:nvGraphicFramePr>
        <p:xfrm>
          <a:off x="6084167" y="4725144"/>
          <a:ext cx="2705485" cy="1728192"/>
        </p:xfrm>
        <a:graphic>
          <a:graphicData uri="http://schemas.openxmlformats.org/drawingml/2006/table">
            <a:tbl>
              <a:tblPr firstRow="1" bandRow="1">
                <a:tableStyleId>{0660B408-B3CF-4A94-85FC-2B1E0A45F4A2}</a:tableStyleId>
              </a:tblPr>
              <a:tblGrid>
                <a:gridCol w="1603250"/>
                <a:gridCol w="1102235"/>
              </a:tblGrid>
              <a:tr h="288032">
                <a:tc gridSpan="2"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Mejores parámetros</a:t>
                      </a:r>
                      <a:endParaRPr lang="es-ES" dirty="0">
                        <a:latin typeface="+mn-lt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/>
                      <a:endParaRPr lang="es-ES" dirty="0">
                        <a:latin typeface="+mn-lt"/>
                      </a:endParaRPr>
                    </a:p>
                  </a:txBody>
                  <a:tcPr/>
                </a:tc>
              </a:tr>
              <a:tr h="288032">
                <a:tc>
                  <a:txBody>
                    <a:bodyPr/>
                    <a:lstStyle/>
                    <a:p>
                      <a:pPr algn="l"/>
                      <a:r>
                        <a:rPr lang="es-ES" dirty="0" err="1" smtClean="0"/>
                        <a:t>Enventanado</a:t>
                      </a:r>
                      <a:endParaRPr lang="es-ES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3</a:t>
                      </a:r>
                      <a:endParaRPr lang="es-ES" dirty="0">
                        <a:latin typeface="+mn-lt"/>
                      </a:endParaRPr>
                    </a:p>
                  </a:txBody>
                  <a:tcPr/>
                </a:tc>
              </a:tr>
              <a:tr h="288032">
                <a:tc>
                  <a:txBody>
                    <a:bodyPr/>
                    <a:lstStyle/>
                    <a:p>
                      <a:pPr algn="l"/>
                      <a:r>
                        <a:rPr lang="es-ES" dirty="0" smtClean="0"/>
                        <a:t>Conjunto</a:t>
                      </a:r>
                      <a:endParaRPr lang="es-ES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1</a:t>
                      </a:r>
                      <a:endParaRPr lang="es-ES" dirty="0">
                        <a:latin typeface="+mn-lt"/>
                      </a:endParaRPr>
                    </a:p>
                  </a:txBody>
                  <a:tcPr/>
                </a:tc>
              </a:tr>
              <a:tr h="288032">
                <a:tc>
                  <a:txBody>
                    <a:bodyPr/>
                    <a:lstStyle/>
                    <a:p>
                      <a:pPr algn="l"/>
                      <a:r>
                        <a:rPr lang="es-ES" dirty="0" err="1" smtClean="0">
                          <a:latin typeface="+mn-lt"/>
                        </a:rPr>
                        <a:t>Kernel</a:t>
                      </a:r>
                      <a:r>
                        <a:rPr lang="es-ES" dirty="0" smtClean="0">
                          <a:latin typeface="+mn-lt"/>
                        </a:rPr>
                        <a:t>, C</a:t>
                      </a:r>
                      <a:endParaRPr lang="es-ES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latin typeface="+mn-lt"/>
                        </a:rPr>
                        <a:t>Lineal, 0.3</a:t>
                      </a:r>
                      <a:endParaRPr lang="es-ES" dirty="0">
                        <a:latin typeface="+mn-lt"/>
                      </a:endParaRPr>
                    </a:p>
                  </a:txBody>
                  <a:tcPr/>
                </a:tc>
              </a:tr>
              <a:tr h="288032">
                <a:tc>
                  <a:txBody>
                    <a:bodyPr/>
                    <a:lstStyle/>
                    <a:p>
                      <a:pPr algn="l"/>
                      <a:r>
                        <a:rPr lang="es-ES" dirty="0" smtClean="0"/>
                        <a:t>PCA</a:t>
                      </a:r>
                      <a:endParaRPr lang="es-ES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No</a:t>
                      </a:r>
                      <a:r>
                        <a:rPr lang="es-ES" baseline="0" dirty="0" smtClean="0"/>
                        <a:t> ú</a:t>
                      </a:r>
                      <a:r>
                        <a:rPr lang="es-ES" dirty="0" smtClean="0"/>
                        <a:t>til</a:t>
                      </a:r>
                      <a:endParaRPr lang="es-ES" dirty="0">
                        <a:latin typeface="+mn-lt"/>
                      </a:endParaRPr>
                    </a:p>
                  </a:txBody>
                  <a:tcPr/>
                </a:tc>
              </a:tr>
              <a:tr h="288032">
                <a:tc>
                  <a:txBody>
                    <a:bodyPr/>
                    <a:lstStyle/>
                    <a:p>
                      <a:pPr algn="l"/>
                      <a:r>
                        <a:rPr lang="es-ES" dirty="0" err="1" smtClean="0"/>
                        <a:t>Outliers</a:t>
                      </a:r>
                      <a:endParaRPr lang="es-ES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latin typeface="+mn-lt"/>
                        </a:rPr>
                        <a:t>Como</a:t>
                      </a:r>
                      <a:r>
                        <a:rPr lang="es-ES" baseline="0" dirty="0" smtClean="0">
                          <a:latin typeface="+mn-lt"/>
                        </a:rPr>
                        <a:t> KNN</a:t>
                      </a:r>
                      <a:endParaRPr lang="es-ES" dirty="0">
                        <a:latin typeface="+mn-lt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1560" y="3285321"/>
            <a:ext cx="3560400" cy="1799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135056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2800" b="1" dirty="0"/>
              <a:t>4</a:t>
            </a:r>
            <a:r>
              <a:rPr lang="es-ES" sz="2800" b="1" dirty="0" smtClean="0"/>
              <a:t>. </a:t>
            </a:r>
            <a:r>
              <a:rPr lang="es-ES" b="1" dirty="0" smtClean="0"/>
              <a:t>Simulaciones</a:t>
            </a:r>
            <a:endParaRPr lang="es-E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1520" y="1066800"/>
            <a:ext cx="8568952" cy="634008"/>
          </a:xfrm>
        </p:spPr>
        <p:txBody>
          <a:bodyPr/>
          <a:lstStyle/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s-ES" sz="2400" dirty="0" err="1" smtClean="0"/>
              <a:t>Random</a:t>
            </a:r>
            <a:r>
              <a:rPr lang="es-ES" sz="2400" dirty="0" smtClean="0"/>
              <a:t> </a:t>
            </a:r>
            <a:r>
              <a:rPr lang="es-ES" sz="2400" dirty="0" err="1" smtClean="0"/>
              <a:t>Forest</a:t>
            </a:r>
            <a:r>
              <a:rPr lang="es-ES" sz="2400" dirty="0" smtClean="0"/>
              <a:t> para clasificación de la valencia</a:t>
            </a:r>
            <a:r>
              <a:rPr lang="es-ES" sz="2400" dirty="0"/>
              <a:t>.</a:t>
            </a:r>
            <a:endParaRPr lang="es-ES" sz="2000" dirty="0"/>
          </a:p>
          <a:p>
            <a:pPr marL="914400" lvl="1" indent="-457200">
              <a:lnSpc>
                <a:spcPct val="150000"/>
              </a:lnSpc>
              <a:buFont typeface="+mj-lt"/>
              <a:buAutoNum type="arabicParenR"/>
            </a:pPr>
            <a:endParaRPr lang="es-ES" sz="2000" dirty="0" smtClean="0"/>
          </a:p>
          <a:p>
            <a:pPr marL="914400" lvl="1" indent="-457200">
              <a:lnSpc>
                <a:spcPct val="150000"/>
              </a:lnSpc>
              <a:buFont typeface="+mj-lt"/>
              <a:buAutoNum type="arabicParenR"/>
            </a:pPr>
            <a:endParaRPr lang="es-ES" sz="2000" dirty="0" smtClean="0"/>
          </a:p>
          <a:p>
            <a:pPr marL="457200" lvl="1" indent="0">
              <a:lnSpc>
                <a:spcPct val="150000"/>
              </a:lnSpc>
              <a:buNone/>
            </a:pPr>
            <a:endParaRPr lang="es-ES" sz="300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9722" y="1844824"/>
            <a:ext cx="3965760" cy="24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27584" y="4653272"/>
            <a:ext cx="4589998" cy="1223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05653" y="3068824"/>
            <a:ext cx="4284000" cy="1223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05653" y="1844824"/>
            <a:ext cx="4284000" cy="1223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0815082"/>
              </p:ext>
            </p:extLst>
          </p:nvPr>
        </p:nvGraphicFramePr>
        <p:xfrm>
          <a:off x="5724129" y="4509120"/>
          <a:ext cx="3065524" cy="1728192"/>
        </p:xfrm>
        <a:graphic>
          <a:graphicData uri="http://schemas.openxmlformats.org/drawingml/2006/table">
            <a:tbl>
              <a:tblPr firstRow="1" bandRow="1">
                <a:tableStyleId>{0660B408-B3CF-4A94-85FC-2B1E0A45F4A2}</a:tableStyleId>
              </a:tblPr>
              <a:tblGrid>
                <a:gridCol w="1224135"/>
                <a:gridCol w="1841389"/>
              </a:tblGrid>
              <a:tr h="288032">
                <a:tc gridSpan="2"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Mejores parámetros</a:t>
                      </a:r>
                      <a:endParaRPr lang="es-ES" dirty="0">
                        <a:latin typeface="+mn-lt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/>
                      <a:endParaRPr lang="es-ES" dirty="0">
                        <a:latin typeface="+mn-lt"/>
                      </a:endParaRPr>
                    </a:p>
                  </a:txBody>
                  <a:tcPr/>
                </a:tc>
              </a:tr>
              <a:tr h="288032">
                <a:tc>
                  <a:txBody>
                    <a:bodyPr/>
                    <a:lstStyle/>
                    <a:p>
                      <a:pPr algn="l"/>
                      <a:r>
                        <a:rPr lang="es-ES" dirty="0" err="1" smtClean="0"/>
                        <a:t>Enventanado</a:t>
                      </a:r>
                      <a:endParaRPr lang="es-ES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3</a:t>
                      </a:r>
                      <a:endParaRPr lang="es-ES" dirty="0">
                        <a:latin typeface="+mn-lt"/>
                      </a:endParaRPr>
                    </a:p>
                  </a:txBody>
                  <a:tcPr/>
                </a:tc>
              </a:tr>
              <a:tr h="288032">
                <a:tc>
                  <a:txBody>
                    <a:bodyPr/>
                    <a:lstStyle/>
                    <a:p>
                      <a:pPr algn="l"/>
                      <a:r>
                        <a:rPr lang="es-ES" dirty="0" smtClean="0"/>
                        <a:t>Conjunto</a:t>
                      </a:r>
                      <a:endParaRPr lang="es-ES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1</a:t>
                      </a:r>
                      <a:endParaRPr lang="es-ES" dirty="0">
                        <a:latin typeface="+mn-lt"/>
                      </a:endParaRPr>
                    </a:p>
                  </a:txBody>
                  <a:tcPr/>
                </a:tc>
              </a:tr>
              <a:tr h="288032">
                <a:tc>
                  <a:txBody>
                    <a:bodyPr/>
                    <a:lstStyle/>
                    <a:p>
                      <a:pPr algn="l"/>
                      <a:r>
                        <a:rPr lang="es-ES" dirty="0" smtClean="0">
                          <a:latin typeface="+mn-lt"/>
                        </a:rPr>
                        <a:t>Max</a:t>
                      </a:r>
                      <a:r>
                        <a:rPr lang="es-ES" baseline="0" dirty="0" smtClean="0">
                          <a:latin typeface="+mn-lt"/>
                        </a:rPr>
                        <a:t> </a:t>
                      </a:r>
                      <a:r>
                        <a:rPr lang="es-ES" baseline="0" dirty="0" err="1" smtClean="0">
                          <a:latin typeface="+mn-lt"/>
                        </a:rPr>
                        <a:t>depth</a:t>
                      </a:r>
                      <a:endParaRPr lang="es-ES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17</a:t>
                      </a:r>
                      <a:endParaRPr lang="es-ES" dirty="0">
                        <a:latin typeface="+mn-lt"/>
                      </a:endParaRPr>
                    </a:p>
                  </a:txBody>
                  <a:tcPr/>
                </a:tc>
              </a:tr>
              <a:tr h="288032">
                <a:tc>
                  <a:txBody>
                    <a:bodyPr/>
                    <a:lstStyle/>
                    <a:p>
                      <a:pPr algn="l"/>
                      <a:r>
                        <a:rPr lang="es-ES" dirty="0" smtClean="0"/>
                        <a:t>PCA</a:t>
                      </a:r>
                      <a:endParaRPr lang="es-ES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No útil</a:t>
                      </a:r>
                      <a:endParaRPr lang="es-ES" dirty="0">
                        <a:latin typeface="+mn-lt"/>
                      </a:endParaRPr>
                    </a:p>
                  </a:txBody>
                  <a:tcPr/>
                </a:tc>
              </a:tr>
              <a:tr h="288032">
                <a:tc>
                  <a:txBody>
                    <a:bodyPr/>
                    <a:lstStyle/>
                    <a:p>
                      <a:pPr algn="l"/>
                      <a:r>
                        <a:rPr lang="es-ES" dirty="0" err="1" smtClean="0"/>
                        <a:t>Outliers</a:t>
                      </a:r>
                      <a:endParaRPr lang="es-ES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latin typeface="+mn-lt"/>
                        </a:rPr>
                        <a:t>Peor</a:t>
                      </a:r>
                      <a:r>
                        <a:rPr lang="es-ES" baseline="0" dirty="0" smtClean="0">
                          <a:latin typeface="+mn-lt"/>
                        </a:rPr>
                        <a:t> que KNN y SVM</a:t>
                      </a:r>
                      <a:endParaRPr lang="es-ES" dirty="0">
                        <a:latin typeface="+mn-lt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5790769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2800" b="1" dirty="0"/>
              <a:t>4</a:t>
            </a:r>
            <a:r>
              <a:rPr lang="es-ES" sz="2800" b="1" dirty="0" smtClean="0"/>
              <a:t>. </a:t>
            </a:r>
            <a:r>
              <a:rPr lang="es-ES" b="1" dirty="0" smtClean="0"/>
              <a:t>Simulaciones</a:t>
            </a:r>
            <a:endParaRPr lang="es-E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1520" y="1066800"/>
            <a:ext cx="8568952" cy="634008"/>
          </a:xfrm>
        </p:spPr>
        <p:txBody>
          <a:bodyPr/>
          <a:lstStyle/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s-ES" sz="2400" dirty="0" err="1" smtClean="0"/>
              <a:t>Random</a:t>
            </a:r>
            <a:r>
              <a:rPr lang="es-ES" sz="2400" dirty="0" smtClean="0"/>
              <a:t> </a:t>
            </a:r>
            <a:r>
              <a:rPr lang="es-ES" sz="2400" dirty="0" err="1" smtClean="0"/>
              <a:t>Forest</a:t>
            </a:r>
            <a:r>
              <a:rPr lang="es-ES" sz="2400" dirty="0" smtClean="0"/>
              <a:t> para clasificación del grado de excitación.</a:t>
            </a:r>
            <a:endParaRPr lang="es-ES" sz="2000" dirty="0"/>
          </a:p>
          <a:p>
            <a:pPr marL="914400" lvl="1" indent="-457200">
              <a:lnSpc>
                <a:spcPct val="150000"/>
              </a:lnSpc>
              <a:buFont typeface="+mj-lt"/>
              <a:buAutoNum type="arabicParenR"/>
            </a:pPr>
            <a:endParaRPr lang="es-ES" sz="2000" dirty="0" smtClean="0"/>
          </a:p>
          <a:p>
            <a:pPr marL="914400" lvl="1" indent="-457200">
              <a:lnSpc>
                <a:spcPct val="150000"/>
              </a:lnSpc>
              <a:buFont typeface="+mj-lt"/>
              <a:buAutoNum type="arabicParenR"/>
            </a:pPr>
            <a:endParaRPr lang="es-ES" sz="2000" dirty="0" smtClean="0"/>
          </a:p>
          <a:p>
            <a:pPr marL="457200" lvl="1" indent="0">
              <a:lnSpc>
                <a:spcPct val="150000"/>
              </a:lnSpc>
              <a:buNone/>
            </a:pPr>
            <a:endParaRPr lang="es-ES" sz="300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9722" y="1844824"/>
            <a:ext cx="3965760" cy="244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27585" y="4653272"/>
            <a:ext cx="4589996" cy="1223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05655" y="3068824"/>
            <a:ext cx="4283996" cy="1223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05655" y="1844824"/>
            <a:ext cx="4283996" cy="1223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6610173"/>
              </p:ext>
            </p:extLst>
          </p:nvPr>
        </p:nvGraphicFramePr>
        <p:xfrm>
          <a:off x="5724129" y="4509120"/>
          <a:ext cx="3065524" cy="1728192"/>
        </p:xfrm>
        <a:graphic>
          <a:graphicData uri="http://schemas.openxmlformats.org/drawingml/2006/table">
            <a:tbl>
              <a:tblPr firstRow="1" bandRow="1">
                <a:tableStyleId>{0660B408-B3CF-4A94-85FC-2B1E0A45F4A2}</a:tableStyleId>
              </a:tblPr>
              <a:tblGrid>
                <a:gridCol w="1224135"/>
                <a:gridCol w="1841389"/>
              </a:tblGrid>
              <a:tr h="288032">
                <a:tc gridSpan="2"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Mejores parámetros</a:t>
                      </a:r>
                      <a:endParaRPr lang="es-ES" dirty="0">
                        <a:latin typeface="+mn-lt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/>
                      <a:endParaRPr lang="es-ES" dirty="0">
                        <a:latin typeface="+mn-lt"/>
                      </a:endParaRPr>
                    </a:p>
                  </a:txBody>
                  <a:tcPr/>
                </a:tc>
              </a:tr>
              <a:tr h="288032">
                <a:tc>
                  <a:txBody>
                    <a:bodyPr/>
                    <a:lstStyle/>
                    <a:p>
                      <a:pPr algn="l"/>
                      <a:r>
                        <a:rPr lang="es-ES" dirty="0" err="1" smtClean="0"/>
                        <a:t>Enventanado</a:t>
                      </a:r>
                      <a:endParaRPr lang="es-ES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3</a:t>
                      </a:r>
                      <a:endParaRPr lang="es-ES" dirty="0">
                        <a:latin typeface="+mn-lt"/>
                      </a:endParaRPr>
                    </a:p>
                  </a:txBody>
                  <a:tcPr/>
                </a:tc>
              </a:tr>
              <a:tr h="288032">
                <a:tc>
                  <a:txBody>
                    <a:bodyPr/>
                    <a:lstStyle/>
                    <a:p>
                      <a:pPr algn="l"/>
                      <a:r>
                        <a:rPr lang="es-ES" dirty="0" smtClean="0"/>
                        <a:t>Conjunto</a:t>
                      </a:r>
                      <a:endParaRPr lang="es-ES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1</a:t>
                      </a:r>
                      <a:endParaRPr lang="es-ES" dirty="0">
                        <a:latin typeface="+mn-lt"/>
                      </a:endParaRPr>
                    </a:p>
                  </a:txBody>
                  <a:tcPr/>
                </a:tc>
              </a:tr>
              <a:tr h="288032">
                <a:tc>
                  <a:txBody>
                    <a:bodyPr/>
                    <a:lstStyle/>
                    <a:p>
                      <a:pPr algn="l"/>
                      <a:r>
                        <a:rPr lang="es-ES" dirty="0" smtClean="0">
                          <a:latin typeface="+mn-lt"/>
                        </a:rPr>
                        <a:t>Max</a:t>
                      </a:r>
                      <a:r>
                        <a:rPr lang="es-ES" baseline="0" dirty="0" smtClean="0">
                          <a:latin typeface="+mn-lt"/>
                        </a:rPr>
                        <a:t> </a:t>
                      </a:r>
                      <a:r>
                        <a:rPr lang="es-ES" baseline="0" dirty="0" err="1" smtClean="0">
                          <a:latin typeface="+mn-lt"/>
                        </a:rPr>
                        <a:t>depth</a:t>
                      </a:r>
                      <a:endParaRPr lang="es-ES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15</a:t>
                      </a:r>
                      <a:endParaRPr lang="es-ES" dirty="0">
                        <a:latin typeface="+mn-lt"/>
                      </a:endParaRPr>
                    </a:p>
                  </a:txBody>
                  <a:tcPr/>
                </a:tc>
              </a:tr>
              <a:tr h="288032">
                <a:tc>
                  <a:txBody>
                    <a:bodyPr/>
                    <a:lstStyle/>
                    <a:p>
                      <a:pPr algn="l"/>
                      <a:r>
                        <a:rPr lang="es-ES" dirty="0" smtClean="0"/>
                        <a:t>PCA</a:t>
                      </a:r>
                      <a:endParaRPr lang="es-ES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No útil</a:t>
                      </a:r>
                      <a:endParaRPr lang="es-ES" dirty="0">
                        <a:latin typeface="+mn-lt"/>
                      </a:endParaRPr>
                    </a:p>
                  </a:txBody>
                  <a:tcPr/>
                </a:tc>
              </a:tr>
              <a:tr h="288032">
                <a:tc>
                  <a:txBody>
                    <a:bodyPr/>
                    <a:lstStyle/>
                    <a:p>
                      <a:pPr algn="l"/>
                      <a:r>
                        <a:rPr lang="es-ES" dirty="0" err="1" smtClean="0"/>
                        <a:t>Outliers</a:t>
                      </a:r>
                      <a:endParaRPr lang="es-ES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latin typeface="+mn-lt"/>
                        </a:rPr>
                        <a:t>Peor</a:t>
                      </a:r>
                      <a:r>
                        <a:rPr lang="es-ES" baseline="0" dirty="0" smtClean="0">
                          <a:latin typeface="+mn-lt"/>
                        </a:rPr>
                        <a:t> que KNN y SVM</a:t>
                      </a:r>
                      <a:endParaRPr lang="es-ES" dirty="0">
                        <a:latin typeface="+mn-lt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215637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3600" dirty="0" smtClean="0">
                <a:latin typeface="Arial" pitchFamily="34" charset="0"/>
                <a:cs typeface="Arial" pitchFamily="34" charset="0"/>
              </a:rPr>
              <a:t> 1</a:t>
            </a:r>
            <a:r>
              <a:rPr lang="es-ES" sz="2800" dirty="0" smtClean="0">
                <a:latin typeface="Arial" pitchFamily="34" charset="0"/>
                <a:cs typeface="Arial" pitchFamily="34" charset="0"/>
              </a:rPr>
              <a:t>. Introducción</a:t>
            </a:r>
            <a:endParaRPr lang="es-ES" sz="2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 Emociones.</a:t>
            </a:r>
          </a:p>
          <a:p>
            <a:pPr>
              <a:buNone/>
            </a:pPr>
            <a:endParaRPr lang="es-ES" sz="800" dirty="0" smtClean="0"/>
          </a:p>
          <a:p>
            <a:r>
              <a:rPr lang="es-ES" dirty="0" smtClean="0"/>
              <a:t> Electroencefalografía.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91023076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2800" b="1" dirty="0"/>
              <a:t>4</a:t>
            </a:r>
            <a:r>
              <a:rPr lang="es-ES" sz="2800" b="1" dirty="0" smtClean="0"/>
              <a:t>. </a:t>
            </a:r>
            <a:r>
              <a:rPr lang="es-ES" b="1" dirty="0" smtClean="0"/>
              <a:t>Simulaciones</a:t>
            </a:r>
            <a:endParaRPr lang="es-E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1520" y="1066800"/>
            <a:ext cx="8568952" cy="634008"/>
          </a:xfrm>
        </p:spPr>
        <p:txBody>
          <a:bodyPr/>
          <a:lstStyle/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s-ES" sz="2400" dirty="0" smtClean="0"/>
              <a:t>Otros clasificadores</a:t>
            </a:r>
            <a:endParaRPr lang="es-ES" sz="2000" dirty="0"/>
          </a:p>
          <a:p>
            <a:pPr marL="914400" lvl="1" indent="-457200">
              <a:lnSpc>
                <a:spcPct val="150000"/>
              </a:lnSpc>
              <a:buFont typeface="+mj-lt"/>
              <a:buAutoNum type="arabicParenR"/>
            </a:pPr>
            <a:endParaRPr lang="es-ES" sz="2000" dirty="0" smtClean="0"/>
          </a:p>
          <a:p>
            <a:pPr marL="914400" lvl="1" indent="-457200">
              <a:lnSpc>
                <a:spcPct val="150000"/>
              </a:lnSpc>
              <a:buFont typeface="+mj-lt"/>
              <a:buAutoNum type="arabicParenR"/>
            </a:pPr>
            <a:endParaRPr lang="es-ES" sz="2000" dirty="0" smtClean="0"/>
          </a:p>
          <a:p>
            <a:pPr marL="457200" lvl="1" indent="0">
              <a:lnSpc>
                <a:spcPct val="150000"/>
              </a:lnSpc>
              <a:buNone/>
            </a:pPr>
            <a:endParaRPr lang="es-ES" sz="300" dirty="0" smtClean="0"/>
          </a:p>
        </p:txBody>
      </p:sp>
      <p:sp>
        <p:nvSpPr>
          <p:cNvPr id="9" name="Text Placeholder 2"/>
          <p:cNvSpPr txBox="1">
            <a:spLocks/>
          </p:cNvSpPr>
          <p:nvPr/>
        </p:nvSpPr>
        <p:spPr>
          <a:xfrm>
            <a:off x="539552" y="1700808"/>
            <a:ext cx="6048672" cy="6479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6799" tIns="46799" rIns="46799" bIns="46799"/>
          <a:lstStyle>
            <a:lvl1pPr marL="341313" indent="-341313" defTabSz="449262">
              <a:spcBef>
                <a:spcPts val="500"/>
              </a:spcBef>
              <a:buClr>
                <a:srgbClr val="FF9900"/>
              </a:buClr>
              <a:buSzPct val="150000"/>
              <a:buFont typeface="Helvetica"/>
              <a:buChar char=""/>
              <a:defRPr sz="2800">
                <a:solidFill>
                  <a:srgbClr val="00006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88723" indent="-331523" defTabSz="449262">
              <a:spcBef>
                <a:spcPts val="500"/>
              </a:spcBef>
              <a:buClr>
                <a:srgbClr val="FF9900"/>
              </a:buClr>
              <a:buSzPct val="100000"/>
              <a:buFont typeface="Helvetica"/>
              <a:buChar char=""/>
              <a:defRPr sz="2800">
                <a:solidFill>
                  <a:srgbClr val="00006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234439" indent="-320039" defTabSz="449262">
              <a:spcBef>
                <a:spcPts val="500"/>
              </a:spcBef>
              <a:buClr>
                <a:srgbClr val="FF9900"/>
              </a:buClr>
              <a:buSzPct val="100000"/>
              <a:buFont typeface="Helvetica"/>
              <a:buChar char=""/>
              <a:defRPr sz="2800">
                <a:solidFill>
                  <a:srgbClr val="000066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727200" indent="-355600" defTabSz="449262">
              <a:spcBef>
                <a:spcPts val="500"/>
              </a:spcBef>
              <a:buClr>
                <a:srgbClr val="FF9900"/>
              </a:buClr>
              <a:buSzPct val="100000"/>
              <a:buFont typeface="Helvetica"/>
              <a:buChar char="–"/>
              <a:defRPr sz="2800">
                <a:solidFill>
                  <a:srgbClr val="000066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184400" indent="-355600" defTabSz="449262">
              <a:spcBef>
                <a:spcPts val="500"/>
              </a:spcBef>
              <a:buClr>
                <a:srgbClr val="FF9900"/>
              </a:buClr>
              <a:buSzPct val="100000"/>
              <a:buFont typeface="Helvetica"/>
              <a:buChar char="»"/>
              <a:defRPr sz="2800">
                <a:solidFill>
                  <a:srgbClr val="000066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612571" indent="-326571" defTabSz="449262">
              <a:spcBef>
                <a:spcPts val="500"/>
              </a:spcBef>
              <a:buClr>
                <a:srgbClr val="FF9900"/>
              </a:buClr>
              <a:buSzPct val="100000"/>
              <a:buFont typeface="Helvetica"/>
              <a:buChar char="»"/>
              <a:defRPr sz="2000">
                <a:solidFill>
                  <a:srgbClr val="000066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069771" indent="-326571" defTabSz="449262">
              <a:spcBef>
                <a:spcPts val="500"/>
              </a:spcBef>
              <a:buClr>
                <a:srgbClr val="FF9900"/>
              </a:buClr>
              <a:buSzPct val="100000"/>
              <a:buFont typeface="Helvetica"/>
              <a:buChar char="»"/>
              <a:defRPr sz="2000">
                <a:solidFill>
                  <a:srgbClr val="000066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526971" indent="-326571" defTabSz="449262">
              <a:spcBef>
                <a:spcPts val="500"/>
              </a:spcBef>
              <a:buClr>
                <a:srgbClr val="FF9900"/>
              </a:buClr>
              <a:buSzPct val="100000"/>
              <a:buFont typeface="Helvetica"/>
              <a:buChar char="»"/>
              <a:defRPr sz="2000">
                <a:solidFill>
                  <a:srgbClr val="000066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984171" indent="-326571" defTabSz="449262">
              <a:spcBef>
                <a:spcPts val="500"/>
              </a:spcBef>
              <a:buClr>
                <a:srgbClr val="FF9900"/>
              </a:buClr>
              <a:buSzPct val="100000"/>
              <a:buFont typeface="Helvetica"/>
              <a:buChar char="»"/>
              <a:defRPr sz="2000">
                <a:solidFill>
                  <a:srgbClr val="00006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s-ES" sz="2200" dirty="0" smtClean="0"/>
              <a:t>LDA: Malos resultados (55.2%, 55.6%).</a:t>
            </a:r>
          </a:p>
          <a:p>
            <a:pPr marL="914400" lvl="2" indent="0">
              <a:buFont typeface="Helvetica"/>
              <a:buNone/>
            </a:pPr>
            <a:endParaRPr lang="es-ES" sz="2200" dirty="0" smtClean="0"/>
          </a:p>
          <a:p>
            <a:pPr marL="914400" lvl="2" indent="0">
              <a:buFont typeface="Helvetica"/>
              <a:buNone/>
            </a:pPr>
            <a:endParaRPr lang="es-ES" sz="2200" dirty="0" smtClean="0"/>
          </a:p>
          <a:p>
            <a:pPr marL="914400" lvl="2" indent="0">
              <a:buFont typeface="Helvetica"/>
              <a:buNone/>
            </a:pPr>
            <a:endParaRPr lang="es-ES" sz="2200" dirty="0" smtClean="0"/>
          </a:p>
          <a:p>
            <a:pPr marL="914400" lvl="2" indent="0">
              <a:buFont typeface="Helvetica"/>
              <a:buNone/>
            </a:pPr>
            <a:endParaRPr lang="es-ES" sz="2200" dirty="0" smtClean="0"/>
          </a:p>
          <a:p>
            <a:pPr marL="457200" lvl="1" indent="0">
              <a:buFont typeface="Helvetica"/>
              <a:buNone/>
            </a:pPr>
            <a:endParaRPr lang="es-ES" sz="2200" dirty="0" smtClean="0"/>
          </a:p>
          <a:p>
            <a:pPr marL="457200" lvl="1" indent="0">
              <a:buFont typeface="Helvetica"/>
              <a:buNone/>
            </a:pPr>
            <a:endParaRPr lang="es-ES" sz="2200" dirty="0" smtClean="0"/>
          </a:p>
          <a:p>
            <a:pPr lvl="1">
              <a:lnSpc>
                <a:spcPct val="150000"/>
              </a:lnSpc>
              <a:buFont typeface="Arial" pitchFamily="34" charset="0"/>
              <a:buChar char="•"/>
            </a:pPr>
            <a:endParaRPr lang="es-ES" sz="2400" dirty="0" smtClean="0"/>
          </a:p>
          <a:p>
            <a:pPr marL="1326954" lvl="3" indent="0">
              <a:lnSpc>
                <a:spcPct val="150000"/>
              </a:lnSpc>
              <a:buFont typeface="Helvetica"/>
              <a:buNone/>
            </a:pPr>
            <a:endParaRPr lang="es-ES" sz="300" dirty="0" smtClean="0"/>
          </a:p>
        </p:txBody>
      </p:sp>
      <p:sp>
        <p:nvSpPr>
          <p:cNvPr id="10" name="Text Placeholder 2"/>
          <p:cNvSpPr txBox="1">
            <a:spLocks/>
          </p:cNvSpPr>
          <p:nvPr/>
        </p:nvSpPr>
        <p:spPr>
          <a:xfrm>
            <a:off x="539552" y="2276872"/>
            <a:ext cx="1224136" cy="6479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6799" tIns="46799" rIns="46799" bIns="46799"/>
          <a:lstStyle>
            <a:lvl1pPr marL="341313" indent="-341313" defTabSz="449262">
              <a:spcBef>
                <a:spcPts val="500"/>
              </a:spcBef>
              <a:buClr>
                <a:srgbClr val="FF9900"/>
              </a:buClr>
              <a:buSzPct val="150000"/>
              <a:buFont typeface="Helvetica"/>
              <a:buChar char=""/>
              <a:defRPr sz="2800">
                <a:solidFill>
                  <a:srgbClr val="00006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88723" indent="-331523" defTabSz="449262">
              <a:spcBef>
                <a:spcPts val="500"/>
              </a:spcBef>
              <a:buClr>
                <a:srgbClr val="FF9900"/>
              </a:buClr>
              <a:buSzPct val="100000"/>
              <a:buFont typeface="Helvetica"/>
              <a:buChar char=""/>
              <a:defRPr sz="2800">
                <a:solidFill>
                  <a:srgbClr val="00006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234439" indent="-320039" defTabSz="449262">
              <a:spcBef>
                <a:spcPts val="500"/>
              </a:spcBef>
              <a:buClr>
                <a:srgbClr val="FF9900"/>
              </a:buClr>
              <a:buSzPct val="100000"/>
              <a:buFont typeface="Helvetica"/>
              <a:buChar char=""/>
              <a:defRPr sz="2800">
                <a:solidFill>
                  <a:srgbClr val="000066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727200" indent="-355600" defTabSz="449262">
              <a:spcBef>
                <a:spcPts val="500"/>
              </a:spcBef>
              <a:buClr>
                <a:srgbClr val="FF9900"/>
              </a:buClr>
              <a:buSzPct val="100000"/>
              <a:buFont typeface="Helvetica"/>
              <a:buChar char="–"/>
              <a:defRPr sz="2800">
                <a:solidFill>
                  <a:srgbClr val="000066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184400" indent="-355600" defTabSz="449262">
              <a:spcBef>
                <a:spcPts val="500"/>
              </a:spcBef>
              <a:buClr>
                <a:srgbClr val="FF9900"/>
              </a:buClr>
              <a:buSzPct val="100000"/>
              <a:buFont typeface="Helvetica"/>
              <a:buChar char="»"/>
              <a:defRPr sz="2800">
                <a:solidFill>
                  <a:srgbClr val="000066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612571" indent="-326571" defTabSz="449262">
              <a:spcBef>
                <a:spcPts val="500"/>
              </a:spcBef>
              <a:buClr>
                <a:srgbClr val="FF9900"/>
              </a:buClr>
              <a:buSzPct val="100000"/>
              <a:buFont typeface="Helvetica"/>
              <a:buChar char="»"/>
              <a:defRPr sz="2000">
                <a:solidFill>
                  <a:srgbClr val="000066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069771" indent="-326571" defTabSz="449262">
              <a:spcBef>
                <a:spcPts val="500"/>
              </a:spcBef>
              <a:buClr>
                <a:srgbClr val="FF9900"/>
              </a:buClr>
              <a:buSzPct val="100000"/>
              <a:buFont typeface="Helvetica"/>
              <a:buChar char="»"/>
              <a:defRPr sz="2000">
                <a:solidFill>
                  <a:srgbClr val="000066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526971" indent="-326571" defTabSz="449262">
              <a:spcBef>
                <a:spcPts val="500"/>
              </a:spcBef>
              <a:buClr>
                <a:srgbClr val="FF9900"/>
              </a:buClr>
              <a:buSzPct val="100000"/>
              <a:buFont typeface="Helvetica"/>
              <a:buChar char="»"/>
              <a:defRPr sz="2000">
                <a:solidFill>
                  <a:srgbClr val="000066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984171" indent="-326571" defTabSz="449262">
              <a:spcBef>
                <a:spcPts val="500"/>
              </a:spcBef>
              <a:buClr>
                <a:srgbClr val="FF9900"/>
              </a:buClr>
              <a:buSzPct val="100000"/>
              <a:buFont typeface="Helvetica"/>
              <a:buChar char="»"/>
              <a:defRPr sz="2000">
                <a:solidFill>
                  <a:srgbClr val="00006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s-ES" sz="2200" dirty="0" smtClean="0"/>
              <a:t>ANN:</a:t>
            </a:r>
          </a:p>
          <a:p>
            <a:pPr marL="914400" lvl="2" indent="0">
              <a:buFont typeface="Helvetica"/>
              <a:buNone/>
            </a:pPr>
            <a:endParaRPr lang="es-ES" sz="2200" dirty="0" smtClean="0"/>
          </a:p>
          <a:p>
            <a:pPr marL="914400" lvl="2" indent="0">
              <a:buFont typeface="Helvetica"/>
              <a:buNone/>
            </a:pPr>
            <a:endParaRPr lang="es-ES" sz="2200" dirty="0" smtClean="0"/>
          </a:p>
          <a:p>
            <a:pPr marL="914400" lvl="2" indent="0">
              <a:buFont typeface="Helvetica"/>
              <a:buNone/>
            </a:pPr>
            <a:endParaRPr lang="es-ES" sz="2200" dirty="0" smtClean="0"/>
          </a:p>
          <a:p>
            <a:pPr marL="457200" lvl="1" indent="0">
              <a:buFont typeface="Helvetica"/>
              <a:buNone/>
            </a:pPr>
            <a:endParaRPr lang="es-ES" sz="2200" dirty="0" smtClean="0"/>
          </a:p>
          <a:p>
            <a:pPr marL="457200" lvl="1" indent="0">
              <a:buFont typeface="Helvetica"/>
              <a:buNone/>
            </a:pPr>
            <a:endParaRPr lang="es-ES" sz="2200" dirty="0" smtClean="0"/>
          </a:p>
          <a:p>
            <a:pPr lvl="1">
              <a:lnSpc>
                <a:spcPct val="150000"/>
              </a:lnSpc>
              <a:buFont typeface="Arial" pitchFamily="34" charset="0"/>
              <a:buChar char="•"/>
            </a:pPr>
            <a:endParaRPr lang="es-ES" sz="2400" dirty="0" smtClean="0"/>
          </a:p>
          <a:p>
            <a:pPr marL="1326954" lvl="3" indent="0">
              <a:lnSpc>
                <a:spcPct val="150000"/>
              </a:lnSpc>
              <a:buFont typeface="Helvetica"/>
              <a:buNone/>
            </a:pPr>
            <a:endParaRPr lang="es-ES" sz="300" dirty="0" smtClean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4813461"/>
              </p:ext>
            </p:extLst>
          </p:nvPr>
        </p:nvGraphicFramePr>
        <p:xfrm>
          <a:off x="1790541" y="2454032"/>
          <a:ext cx="5085715" cy="1190992"/>
        </p:xfrm>
        <a:graphic>
          <a:graphicData uri="http://schemas.openxmlformats.org/drawingml/2006/table">
            <a:tbl>
              <a:tblPr firstRow="1" firstCol="1" bandRow="1">
                <a:tableStyleId>{C083E6E3-FA7D-4D7B-A595-EF9225AFEA82}</a:tableStyleId>
              </a:tblPr>
              <a:tblGrid>
                <a:gridCol w="699135"/>
                <a:gridCol w="1259840"/>
                <a:gridCol w="1620520"/>
                <a:gridCol w="1506220"/>
              </a:tblGrid>
              <a:tr h="266729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200" spc="-20" dirty="0">
                          <a:effectLst/>
                          <a:latin typeface="Calibri" pitchFamily="34" charset="0"/>
                          <a:cs typeface="Calibri" pitchFamily="34" charset="0"/>
                        </a:rPr>
                        <a:t>CAPA</a:t>
                      </a:r>
                      <a:endParaRPr lang="es-ES" sz="1200" b="1" spc="-20" dirty="0">
                        <a:effectLst/>
                        <a:latin typeface="Calibri" pitchFamily="34" charset="0"/>
                        <a:ea typeface="Calibri"/>
                        <a:cs typeface="Calibri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200" spc="-20" dirty="0">
                          <a:effectLst/>
                          <a:latin typeface="Calibri" pitchFamily="34" charset="0"/>
                          <a:cs typeface="Calibri" pitchFamily="34" charset="0"/>
                        </a:rPr>
                        <a:t>Nº de neuronas</a:t>
                      </a:r>
                      <a:endParaRPr lang="es-ES" sz="1200" b="1" spc="-20" dirty="0">
                        <a:effectLst/>
                        <a:latin typeface="Calibri" pitchFamily="34" charset="0"/>
                        <a:ea typeface="Calibri"/>
                        <a:cs typeface="Calibri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200" spc="-20" dirty="0" err="1">
                          <a:effectLst/>
                          <a:latin typeface="Calibri" pitchFamily="34" charset="0"/>
                          <a:cs typeface="Calibri" pitchFamily="34" charset="0"/>
                        </a:rPr>
                        <a:t>Inicialiación</a:t>
                      </a:r>
                      <a:r>
                        <a:rPr lang="es-ES" sz="1200" spc="-20" dirty="0">
                          <a:effectLst/>
                          <a:latin typeface="Calibri" pitchFamily="34" charset="0"/>
                          <a:cs typeface="Calibri" pitchFamily="34" charset="0"/>
                        </a:rPr>
                        <a:t> del </a:t>
                      </a:r>
                      <a:r>
                        <a:rPr lang="es-ES" sz="1200" spc="-20" dirty="0" err="1">
                          <a:effectLst/>
                          <a:latin typeface="Calibri" pitchFamily="34" charset="0"/>
                          <a:cs typeface="Calibri" pitchFamily="34" charset="0"/>
                        </a:rPr>
                        <a:t>kernel</a:t>
                      </a:r>
                      <a:endParaRPr lang="es-ES" sz="1200" b="1" spc="-20" dirty="0">
                        <a:effectLst/>
                        <a:latin typeface="Calibri" pitchFamily="34" charset="0"/>
                        <a:ea typeface="Calibri"/>
                        <a:cs typeface="Calibri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200" spc="-20" dirty="0">
                          <a:effectLst/>
                          <a:latin typeface="Calibri" pitchFamily="34" charset="0"/>
                          <a:cs typeface="Calibri" pitchFamily="34" charset="0"/>
                        </a:rPr>
                        <a:t>Función de activación</a:t>
                      </a:r>
                      <a:endParaRPr lang="es-ES" sz="1200" b="1" spc="-20" dirty="0">
                        <a:effectLst/>
                        <a:latin typeface="Calibri" pitchFamily="34" charset="0"/>
                        <a:ea typeface="Calibri"/>
                        <a:cs typeface="Calibri" pitchFamily="34" charset="0"/>
                      </a:endParaRPr>
                    </a:p>
                  </a:txBody>
                  <a:tcPr marL="68580" marR="68580" marT="0" marB="0"/>
                </a:tc>
              </a:tr>
              <a:tr h="311783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200" spc="-20">
                          <a:effectLst/>
                          <a:latin typeface="Calibri" pitchFamily="34" charset="0"/>
                          <a:cs typeface="Calibri" pitchFamily="34" charset="0"/>
                        </a:rPr>
                        <a:t>1</a:t>
                      </a:r>
                      <a:endParaRPr lang="es-ES" sz="1200" spc="-20">
                        <a:effectLst/>
                        <a:latin typeface="Calibri" pitchFamily="34" charset="0"/>
                        <a:ea typeface="Calibri"/>
                        <a:cs typeface="Calibri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200" spc="-20" dirty="0">
                          <a:effectLst/>
                          <a:latin typeface="Calibri" pitchFamily="34" charset="0"/>
                          <a:cs typeface="Calibri" pitchFamily="34" charset="0"/>
                        </a:rPr>
                        <a:t>12</a:t>
                      </a:r>
                      <a:endParaRPr lang="es-ES" sz="1200" spc="-20" dirty="0">
                        <a:effectLst/>
                        <a:latin typeface="Calibri" pitchFamily="34" charset="0"/>
                        <a:ea typeface="Calibri"/>
                        <a:cs typeface="Calibri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200" spc="-20" dirty="0">
                          <a:effectLst/>
                          <a:latin typeface="Calibri" pitchFamily="34" charset="0"/>
                          <a:cs typeface="Calibri" pitchFamily="34" charset="0"/>
                        </a:rPr>
                        <a:t>Uniforme</a:t>
                      </a:r>
                      <a:endParaRPr lang="es-ES" sz="1200" spc="-20" dirty="0">
                        <a:effectLst/>
                        <a:latin typeface="Calibri" pitchFamily="34" charset="0"/>
                        <a:ea typeface="Calibri"/>
                        <a:cs typeface="Calibri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200" spc="-20" dirty="0" err="1">
                          <a:effectLst/>
                          <a:latin typeface="Calibri" pitchFamily="34" charset="0"/>
                          <a:cs typeface="Calibri" pitchFamily="34" charset="0"/>
                        </a:rPr>
                        <a:t>ReLU</a:t>
                      </a:r>
                      <a:endParaRPr lang="es-ES" sz="1200" spc="-20" dirty="0">
                        <a:effectLst/>
                        <a:latin typeface="Calibri" pitchFamily="34" charset="0"/>
                        <a:ea typeface="Calibri"/>
                        <a:cs typeface="Calibri" pitchFamily="34" charset="0"/>
                      </a:endParaRPr>
                    </a:p>
                  </a:txBody>
                  <a:tcPr marL="68580" marR="68580" marT="0" marB="0"/>
                </a:tc>
              </a:tr>
              <a:tr h="324448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200" spc="-20">
                          <a:effectLst/>
                          <a:latin typeface="Calibri" pitchFamily="34" charset="0"/>
                          <a:cs typeface="Calibri" pitchFamily="34" charset="0"/>
                        </a:rPr>
                        <a:t>2</a:t>
                      </a:r>
                      <a:endParaRPr lang="es-ES" sz="1200" spc="-20">
                        <a:effectLst/>
                        <a:latin typeface="Calibri" pitchFamily="34" charset="0"/>
                        <a:ea typeface="Calibri"/>
                        <a:cs typeface="Calibri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200" spc="-20">
                          <a:effectLst/>
                          <a:latin typeface="Calibri" pitchFamily="34" charset="0"/>
                          <a:cs typeface="Calibri" pitchFamily="34" charset="0"/>
                        </a:rPr>
                        <a:t>20</a:t>
                      </a:r>
                      <a:endParaRPr lang="es-ES" sz="1200" spc="-20">
                        <a:effectLst/>
                        <a:latin typeface="Calibri" pitchFamily="34" charset="0"/>
                        <a:ea typeface="Calibri"/>
                        <a:cs typeface="Calibri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200" spc="-20" dirty="0">
                          <a:effectLst/>
                          <a:latin typeface="Calibri" pitchFamily="34" charset="0"/>
                          <a:cs typeface="Calibri" pitchFamily="34" charset="0"/>
                        </a:rPr>
                        <a:t>Uniforme</a:t>
                      </a:r>
                      <a:endParaRPr lang="es-ES" sz="1200" spc="-20" dirty="0">
                        <a:effectLst/>
                        <a:latin typeface="Calibri" pitchFamily="34" charset="0"/>
                        <a:ea typeface="Calibri"/>
                        <a:cs typeface="Calibri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200" spc="-20" dirty="0" err="1">
                          <a:effectLst/>
                          <a:latin typeface="Calibri" pitchFamily="34" charset="0"/>
                          <a:cs typeface="Calibri" pitchFamily="34" charset="0"/>
                        </a:rPr>
                        <a:t>ReLU</a:t>
                      </a:r>
                      <a:endParaRPr lang="es-ES" sz="1200" spc="-20" dirty="0">
                        <a:effectLst/>
                        <a:latin typeface="Calibri" pitchFamily="34" charset="0"/>
                        <a:ea typeface="Calibri"/>
                        <a:cs typeface="Calibri" pitchFamily="34" charset="0"/>
                      </a:endParaRPr>
                    </a:p>
                  </a:txBody>
                  <a:tcPr marL="68580" marR="68580" marT="0" marB="0"/>
                </a:tc>
              </a:tr>
              <a:tr h="288032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200" spc="-20">
                          <a:effectLst/>
                          <a:latin typeface="Calibri" pitchFamily="34" charset="0"/>
                          <a:cs typeface="Calibri" pitchFamily="34" charset="0"/>
                        </a:rPr>
                        <a:t>3</a:t>
                      </a:r>
                      <a:endParaRPr lang="es-ES" sz="1200" spc="-20">
                        <a:effectLst/>
                        <a:latin typeface="Calibri" pitchFamily="34" charset="0"/>
                        <a:ea typeface="Calibri"/>
                        <a:cs typeface="Calibri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200" spc="-20" dirty="0">
                          <a:effectLst/>
                          <a:latin typeface="Calibri" pitchFamily="34" charset="0"/>
                          <a:cs typeface="Calibri" pitchFamily="34" charset="0"/>
                        </a:rPr>
                        <a:t>1</a:t>
                      </a:r>
                      <a:endParaRPr lang="es-ES" sz="1200" spc="-20" dirty="0">
                        <a:effectLst/>
                        <a:latin typeface="Calibri" pitchFamily="34" charset="0"/>
                        <a:ea typeface="Calibri"/>
                        <a:cs typeface="Calibri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200" spc="-20" dirty="0">
                          <a:effectLst/>
                          <a:latin typeface="Calibri" pitchFamily="34" charset="0"/>
                          <a:cs typeface="Calibri" pitchFamily="34" charset="0"/>
                        </a:rPr>
                        <a:t>Uniforme</a:t>
                      </a:r>
                      <a:endParaRPr lang="es-ES" sz="1200" spc="-20" dirty="0">
                        <a:effectLst/>
                        <a:latin typeface="Calibri" pitchFamily="34" charset="0"/>
                        <a:ea typeface="Calibri"/>
                        <a:cs typeface="Calibri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200" spc="-20" dirty="0" err="1">
                          <a:effectLst/>
                          <a:latin typeface="Calibri" pitchFamily="34" charset="0"/>
                          <a:cs typeface="Calibri" pitchFamily="34" charset="0"/>
                        </a:rPr>
                        <a:t>Sigmoide</a:t>
                      </a:r>
                      <a:endParaRPr lang="es-ES" sz="1200" spc="-20" dirty="0">
                        <a:effectLst/>
                        <a:latin typeface="Calibri" pitchFamily="34" charset="0"/>
                        <a:ea typeface="Calibri"/>
                        <a:cs typeface="Calibri" pitchFamily="34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pic>
        <p:nvPicPr>
          <p:cNvPr id="5121" name="Picture 1" descr="C:\Users\Javi\Dropbox\TFM\memoria\presentacion\simulaciones\ann\1_rms_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6991" y="4221328"/>
            <a:ext cx="2912961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C:\Users\Javi\Dropbox\TFM\memoria\presentacion\simulaciones\ann\4_rm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4221328"/>
            <a:ext cx="287948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 Placeholder 2"/>
          <p:cNvSpPr txBox="1">
            <a:spLocks/>
          </p:cNvSpPr>
          <p:nvPr/>
        </p:nvSpPr>
        <p:spPr>
          <a:xfrm>
            <a:off x="1151620" y="3707191"/>
            <a:ext cx="4608512" cy="4680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6799" tIns="46799" rIns="46799" bIns="46799"/>
          <a:lstStyle>
            <a:lvl1pPr marL="341313" indent="-341313" defTabSz="449262">
              <a:spcBef>
                <a:spcPts val="500"/>
              </a:spcBef>
              <a:buClr>
                <a:srgbClr val="FF9900"/>
              </a:buClr>
              <a:buSzPct val="150000"/>
              <a:buFont typeface="Helvetica"/>
              <a:buChar char=""/>
              <a:defRPr sz="2800">
                <a:solidFill>
                  <a:srgbClr val="00006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88723" indent="-331523" defTabSz="449262">
              <a:spcBef>
                <a:spcPts val="500"/>
              </a:spcBef>
              <a:buClr>
                <a:srgbClr val="FF9900"/>
              </a:buClr>
              <a:buSzPct val="100000"/>
              <a:buFont typeface="Helvetica"/>
              <a:buChar char=""/>
              <a:defRPr sz="2800">
                <a:solidFill>
                  <a:srgbClr val="00006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234439" indent="-320039" defTabSz="449262">
              <a:spcBef>
                <a:spcPts val="500"/>
              </a:spcBef>
              <a:buClr>
                <a:srgbClr val="FF9900"/>
              </a:buClr>
              <a:buSzPct val="100000"/>
              <a:buFont typeface="Helvetica"/>
              <a:buChar char=""/>
              <a:defRPr sz="2800">
                <a:solidFill>
                  <a:srgbClr val="000066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727200" indent="-355600" defTabSz="449262">
              <a:spcBef>
                <a:spcPts val="500"/>
              </a:spcBef>
              <a:buClr>
                <a:srgbClr val="FF9900"/>
              </a:buClr>
              <a:buSzPct val="100000"/>
              <a:buFont typeface="Helvetica"/>
              <a:buChar char="–"/>
              <a:defRPr sz="2800">
                <a:solidFill>
                  <a:srgbClr val="000066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184400" indent="-355600" defTabSz="449262">
              <a:spcBef>
                <a:spcPts val="500"/>
              </a:spcBef>
              <a:buClr>
                <a:srgbClr val="FF9900"/>
              </a:buClr>
              <a:buSzPct val="100000"/>
              <a:buFont typeface="Helvetica"/>
              <a:buChar char="»"/>
              <a:defRPr sz="2800">
                <a:solidFill>
                  <a:srgbClr val="000066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612571" indent="-326571" defTabSz="449262">
              <a:spcBef>
                <a:spcPts val="500"/>
              </a:spcBef>
              <a:buClr>
                <a:srgbClr val="FF9900"/>
              </a:buClr>
              <a:buSzPct val="100000"/>
              <a:buFont typeface="Helvetica"/>
              <a:buChar char="»"/>
              <a:defRPr sz="2000">
                <a:solidFill>
                  <a:srgbClr val="000066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069771" indent="-326571" defTabSz="449262">
              <a:spcBef>
                <a:spcPts val="500"/>
              </a:spcBef>
              <a:buClr>
                <a:srgbClr val="FF9900"/>
              </a:buClr>
              <a:buSzPct val="100000"/>
              <a:buFont typeface="Helvetica"/>
              <a:buChar char="»"/>
              <a:defRPr sz="2000">
                <a:solidFill>
                  <a:srgbClr val="000066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526971" indent="-326571" defTabSz="449262">
              <a:spcBef>
                <a:spcPts val="500"/>
              </a:spcBef>
              <a:buClr>
                <a:srgbClr val="FF9900"/>
              </a:buClr>
              <a:buSzPct val="100000"/>
              <a:buFont typeface="Helvetica"/>
              <a:buChar char="»"/>
              <a:defRPr sz="2000">
                <a:solidFill>
                  <a:srgbClr val="000066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984171" indent="-326571" defTabSz="449262">
              <a:spcBef>
                <a:spcPts val="500"/>
              </a:spcBef>
              <a:buClr>
                <a:srgbClr val="FF9900"/>
              </a:buClr>
              <a:buSzPct val="100000"/>
              <a:buFont typeface="Helvetica"/>
              <a:buChar char="»"/>
              <a:defRPr sz="2000">
                <a:solidFill>
                  <a:srgbClr val="00006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95540" indent="-285750">
              <a:buFont typeface="Wingdings" pitchFamily="2" charset="2"/>
              <a:buChar char="§"/>
            </a:pPr>
            <a:r>
              <a:rPr lang="es-ES" sz="1800" dirty="0" smtClean="0"/>
              <a:t>Resultados preliminares buenos.</a:t>
            </a:r>
          </a:p>
          <a:p>
            <a:pPr marL="457200" lvl="1" indent="0">
              <a:buNone/>
            </a:pPr>
            <a:endParaRPr lang="es-ES" sz="2200" dirty="0"/>
          </a:p>
        </p:txBody>
      </p:sp>
    </p:spTree>
    <p:extLst>
      <p:ext uri="{BB962C8B-B14F-4D97-AF65-F5344CB8AC3E}">
        <p14:creationId xmlns:p14="http://schemas.microsoft.com/office/powerpoint/2010/main" val="384905057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2800" b="1" dirty="0"/>
              <a:t>4</a:t>
            </a:r>
            <a:r>
              <a:rPr lang="es-ES" sz="2800" b="1" dirty="0" smtClean="0"/>
              <a:t>. </a:t>
            </a:r>
            <a:r>
              <a:rPr lang="es-ES" b="1" dirty="0" smtClean="0"/>
              <a:t>Simulaciones</a:t>
            </a:r>
            <a:endParaRPr lang="es-E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1520" y="1066800"/>
            <a:ext cx="8568952" cy="634008"/>
          </a:xfrm>
        </p:spPr>
        <p:txBody>
          <a:bodyPr/>
          <a:lstStyle/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s-ES" sz="2400" dirty="0" smtClean="0"/>
              <a:t>Resumen de los resultados</a:t>
            </a:r>
            <a:endParaRPr lang="es-ES" sz="2000" dirty="0"/>
          </a:p>
          <a:p>
            <a:pPr marL="914400" lvl="1" indent="-457200">
              <a:lnSpc>
                <a:spcPct val="150000"/>
              </a:lnSpc>
              <a:buFont typeface="+mj-lt"/>
              <a:buAutoNum type="arabicParenR"/>
            </a:pPr>
            <a:endParaRPr lang="es-ES" sz="2000" dirty="0" smtClean="0"/>
          </a:p>
          <a:p>
            <a:pPr marL="914400" lvl="1" indent="-457200">
              <a:lnSpc>
                <a:spcPct val="150000"/>
              </a:lnSpc>
              <a:buFont typeface="+mj-lt"/>
              <a:buAutoNum type="arabicParenR"/>
            </a:pPr>
            <a:endParaRPr lang="es-ES" sz="2000" dirty="0" smtClean="0"/>
          </a:p>
          <a:p>
            <a:pPr marL="457200" lvl="1" indent="0">
              <a:lnSpc>
                <a:spcPct val="150000"/>
              </a:lnSpc>
              <a:buNone/>
            </a:pPr>
            <a:endParaRPr lang="es-ES" sz="300" dirty="0" smtClean="0"/>
          </a:p>
        </p:txBody>
      </p:sp>
      <p:pic>
        <p:nvPicPr>
          <p:cNvPr id="9218" name="Picture 2" descr="C:\Users\Javi\Dropbox\TFM\memoria\presentacion\simulaciones\conclusione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916831"/>
            <a:ext cx="4536504" cy="2457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0985128"/>
              </p:ext>
            </p:extLst>
          </p:nvPr>
        </p:nvGraphicFramePr>
        <p:xfrm>
          <a:off x="1331640" y="4447768"/>
          <a:ext cx="5256584" cy="164552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28192"/>
                <a:gridCol w="864096"/>
                <a:gridCol w="864096"/>
                <a:gridCol w="864096"/>
                <a:gridCol w="936104"/>
              </a:tblGrid>
              <a:tr h="370840"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KNN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SVM</a:t>
                      </a:r>
                      <a:endParaRPr lang="es-ES" dirty="0"/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RF</a:t>
                      </a:r>
                      <a:endParaRPr lang="es-ES" dirty="0"/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General</a:t>
                      </a:r>
                      <a:endParaRPr lang="es-E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421248">
                <a:tc>
                  <a:txBody>
                    <a:bodyPr/>
                    <a:lstStyle/>
                    <a:p>
                      <a:r>
                        <a:rPr lang="es-ES" dirty="0" smtClean="0"/>
                        <a:t>PCA</a:t>
                      </a:r>
                      <a:endParaRPr lang="es-E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 smtClean="0"/>
                        <a:t>✓</a:t>
                      </a:r>
                      <a:endParaRPr lang="es-E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 smtClean="0"/>
                        <a:t>✗</a:t>
                      </a:r>
                      <a:endParaRPr lang="es-E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/>
                      </a:pPr>
                      <a:r>
                        <a:rPr lang="es-ES" sz="2000" dirty="0" smtClean="0"/>
                        <a:t>✗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/>
                      </a:pPr>
                      <a:r>
                        <a:rPr lang="es-ES" sz="2000" dirty="0" smtClean="0"/>
                        <a:t>✗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Robusto ante </a:t>
                      </a:r>
                      <a:r>
                        <a:rPr lang="es-ES" dirty="0" err="1" smtClean="0"/>
                        <a:t>outliers</a:t>
                      </a:r>
                      <a:endParaRPr lang="es-ES" dirty="0"/>
                    </a:p>
                  </a:txBody>
                  <a:tcP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–</a:t>
                      </a:r>
                      <a:endParaRPr lang="es-E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–</a:t>
                      </a:r>
                      <a:endParaRPr lang="es-ES" sz="2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/>
                      </a:pPr>
                      <a:r>
                        <a:rPr lang="es-ES" sz="2000" dirty="0" smtClean="0"/>
                        <a:t>✗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/>
                      </a:pPr>
                      <a:r>
                        <a:rPr lang="es-ES" sz="20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–</a:t>
                      </a:r>
                      <a:endParaRPr lang="es-ES" sz="2000" dirty="0" smtClean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Conjuntos 3 y 6 buenos</a:t>
                      </a:r>
                      <a:endParaRPr lang="es-ES" dirty="0"/>
                    </a:p>
                  </a:txBody>
                  <a:tcP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/>
                      </a:pPr>
                      <a:r>
                        <a:rPr lang="es-ES" sz="2000" dirty="0" smtClean="0"/>
                        <a:t>✓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/>
                      </a:pPr>
                      <a:r>
                        <a:rPr lang="es-ES" sz="2000" dirty="0" smtClean="0"/>
                        <a:t>✗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/>
                      </a:pPr>
                      <a:r>
                        <a:rPr lang="es-ES" sz="2000" dirty="0" smtClean="0"/>
                        <a:t>✓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/>
                      </a:pPr>
                      <a:r>
                        <a:rPr lang="es-ES" sz="2000" dirty="0" smtClean="0"/>
                        <a:t>✓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2" name="Text Placeholder 2"/>
          <p:cNvSpPr txBox="1">
            <a:spLocks/>
          </p:cNvSpPr>
          <p:nvPr/>
        </p:nvSpPr>
        <p:spPr>
          <a:xfrm>
            <a:off x="5580112" y="2401280"/>
            <a:ext cx="3168352" cy="13681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6799" tIns="46799" rIns="46799" bIns="46799"/>
          <a:lstStyle>
            <a:lvl1pPr marL="341313" indent="-341313" defTabSz="449262">
              <a:spcBef>
                <a:spcPts val="500"/>
              </a:spcBef>
              <a:buClr>
                <a:srgbClr val="FF9900"/>
              </a:buClr>
              <a:buSzPct val="150000"/>
              <a:buFont typeface="Helvetica"/>
              <a:buChar char=""/>
              <a:defRPr sz="2800">
                <a:solidFill>
                  <a:srgbClr val="00006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88723" indent="-331523" defTabSz="449262">
              <a:spcBef>
                <a:spcPts val="500"/>
              </a:spcBef>
              <a:buClr>
                <a:srgbClr val="FF9900"/>
              </a:buClr>
              <a:buSzPct val="100000"/>
              <a:buFont typeface="Helvetica"/>
              <a:buChar char=""/>
              <a:defRPr sz="2800">
                <a:solidFill>
                  <a:srgbClr val="00006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234439" indent="-320039" defTabSz="449262">
              <a:spcBef>
                <a:spcPts val="500"/>
              </a:spcBef>
              <a:buClr>
                <a:srgbClr val="FF9900"/>
              </a:buClr>
              <a:buSzPct val="100000"/>
              <a:buFont typeface="Helvetica"/>
              <a:buChar char=""/>
              <a:defRPr sz="2800">
                <a:solidFill>
                  <a:srgbClr val="000066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727200" indent="-355600" defTabSz="449262">
              <a:spcBef>
                <a:spcPts val="500"/>
              </a:spcBef>
              <a:buClr>
                <a:srgbClr val="FF9900"/>
              </a:buClr>
              <a:buSzPct val="100000"/>
              <a:buFont typeface="Helvetica"/>
              <a:buChar char="–"/>
              <a:defRPr sz="2800">
                <a:solidFill>
                  <a:srgbClr val="000066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184400" indent="-355600" defTabSz="449262">
              <a:spcBef>
                <a:spcPts val="500"/>
              </a:spcBef>
              <a:buClr>
                <a:srgbClr val="FF9900"/>
              </a:buClr>
              <a:buSzPct val="100000"/>
              <a:buFont typeface="Helvetica"/>
              <a:buChar char="»"/>
              <a:defRPr sz="2800">
                <a:solidFill>
                  <a:srgbClr val="000066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612571" indent="-326571" defTabSz="449262">
              <a:spcBef>
                <a:spcPts val="500"/>
              </a:spcBef>
              <a:buClr>
                <a:srgbClr val="FF9900"/>
              </a:buClr>
              <a:buSzPct val="100000"/>
              <a:buFont typeface="Helvetica"/>
              <a:buChar char="»"/>
              <a:defRPr sz="2000">
                <a:solidFill>
                  <a:srgbClr val="000066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069771" indent="-326571" defTabSz="449262">
              <a:spcBef>
                <a:spcPts val="500"/>
              </a:spcBef>
              <a:buClr>
                <a:srgbClr val="FF9900"/>
              </a:buClr>
              <a:buSzPct val="100000"/>
              <a:buFont typeface="Helvetica"/>
              <a:buChar char="»"/>
              <a:defRPr sz="2000">
                <a:solidFill>
                  <a:srgbClr val="000066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526971" indent="-326571" defTabSz="449262">
              <a:spcBef>
                <a:spcPts val="500"/>
              </a:spcBef>
              <a:buClr>
                <a:srgbClr val="FF9900"/>
              </a:buClr>
              <a:buSzPct val="100000"/>
              <a:buFont typeface="Helvetica"/>
              <a:buChar char="»"/>
              <a:defRPr sz="2000">
                <a:solidFill>
                  <a:srgbClr val="000066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984171" indent="-326571" defTabSz="449262">
              <a:spcBef>
                <a:spcPts val="500"/>
              </a:spcBef>
              <a:buClr>
                <a:srgbClr val="FF9900"/>
              </a:buClr>
              <a:buSzPct val="100000"/>
              <a:buFont typeface="Helvetica"/>
              <a:buChar char="»"/>
              <a:defRPr sz="2000">
                <a:solidFill>
                  <a:srgbClr val="00006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95540" indent="-285750">
              <a:buFont typeface="Arial" pitchFamily="34" charset="0"/>
              <a:buChar char="–"/>
            </a:pPr>
            <a:r>
              <a:rPr lang="es-ES" sz="1800" dirty="0" smtClean="0"/>
              <a:t>Mejor: </a:t>
            </a:r>
            <a:r>
              <a:rPr lang="es-ES" sz="1800" dirty="0" err="1" smtClean="0"/>
              <a:t>Random</a:t>
            </a:r>
            <a:r>
              <a:rPr lang="es-ES" sz="1800" dirty="0" smtClean="0"/>
              <a:t> </a:t>
            </a:r>
            <a:r>
              <a:rPr lang="es-ES" sz="1800" dirty="0" err="1" smtClean="0"/>
              <a:t>Forest</a:t>
            </a:r>
            <a:r>
              <a:rPr lang="es-ES" sz="1800" dirty="0" smtClean="0"/>
              <a:t>.</a:t>
            </a:r>
          </a:p>
          <a:p>
            <a:pPr marL="295540" indent="-285750">
              <a:buFont typeface="Arial" pitchFamily="34" charset="0"/>
              <a:buChar char="–"/>
            </a:pPr>
            <a:endParaRPr lang="es-ES" sz="600" dirty="0" smtClean="0"/>
          </a:p>
          <a:p>
            <a:pPr marL="295540" indent="-285750">
              <a:buFont typeface="Arial" pitchFamily="34" charset="0"/>
              <a:buChar char="–"/>
            </a:pPr>
            <a:r>
              <a:rPr lang="es-ES" sz="1800" dirty="0" smtClean="0"/>
              <a:t>ANN resultados prometedores.</a:t>
            </a:r>
          </a:p>
          <a:p>
            <a:pPr marL="9790" indent="0">
              <a:buNone/>
            </a:pPr>
            <a:endParaRPr lang="es-ES" sz="200" dirty="0" smtClean="0"/>
          </a:p>
          <a:p>
            <a:pPr marL="9790" indent="0">
              <a:buNone/>
            </a:pPr>
            <a:endParaRPr lang="es-ES" sz="200" dirty="0" smtClean="0"/>
          </a:p>
          <a:p>
            <a:pPr marL="457200" lvl="1" indent="0">
              <a:buNone/>
            </a:pPr>
            <a:endParaRPr lang="es-ES" sz="2200" dirty="0"/>
          </a:p>
        </p:txBody>
      </p:sp>
    </p:spTree>
    <p:extLst>
      <p:ext uri="{BB962C8B-B14F-4D97-AF65-F5344CB8AC3E}">
        <p14:creationId xmlns:p14="http://schemas.microsoft.com/office/powerpoint/2010/main" val="134332018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2800" b="1" dirty="0"/>
              <a:t>4</a:t>
            </a:r>
            <a:r>
              <a:rPr lang="es-ES" sz="2800" b="1" dirty="0" smtClean="0"/>
              <a:t>. </a:t>
            </a:r>
            <a:r>
              <a:rPr lang="es-ES" b="1" dirty="0" smtClean="0"/>
              <a:t>Simulaciones</a:t>
            </a:r>
            <a:endParaRPr lang="es-E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1520" y="1066800"/>
            <a:ext cx="8568952" cy="634008"/>
          </a:xfrm>
        </p:spPr>
        <p:txBody>
          <a:bodyPr/>
          <a:lstStyle/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s-ES" sz="2400" dirty="0" smtClean="0"/>
              <a:t>Simulaciones adicionales</a:t>
            </a:r>
            <a:endParaRPr lang="es-ES" sz="2000" dirty="0"/>
          </a:p>
          <a:p>
            <a:pPr marL="914400" lvl="1" indent="-457200">
              <a:lnSpc>
                <a:spcPct val="150000"/>
              </a:lnSpc>
              <a:buFont typeface="+mj-lt"/>
              <a:buAutoNum type="arabicParenR"/>
            </a:pPr>
            <a:endParaRPr lang="es-ES" sz="2000" dirty="0" smtClean="0"/>
          </a:p>
          <a:p>
            <a:pPr marL="914400" lvl="1" indent="-457200">
              <a:lnSpc>
                <a:spcPct val="150000"/>
              </a:lnSpc>
              <a:buFont typeface="+mj-lt"/>
              <a:buAutoNum type="arabicParenR"/>
            </a:pPr>
            <a:endParaRPr lang="es-ES" sz="2000" dirty="0" smtClean="0"/>
          </a:p>
          <a:p>
            <a:pPr marL="457200" lvl="1" indent="0">
              <a:lnSpc>
                <a:spcPct val="150000"/>
              </a:lnSpc>
              <a:buNone/>
            </a:pPr>
            <a:endParaRPr lang="es-ES" sz="300" dirty="0" smtClean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539552" y="1700808"/>
            <a:ext cx="7488832" cy="6479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6799" tIns="46799" rIns="46799" bIns="46799"/>
          <a:lstStyle>
            <a:lvl1pPr marL="341313" indent="-341313" defTabSz="449262">
              <a:spcBef>
                <a:spcPts val="500"/>
              </a:spcBef>
              <a:buClr>
                <a:srgbClr val="FF9900"/>
              </a:buClr>
              <a:buSzPct val="150000"/>
              <a:buFont typeface="Helvetica"/>
              <a:buChar char=""/>
              <a:defRPr sz="2800">
                <a:solidFill>
                  <a:srgbClr val="00006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88723" indent="-331523" defTabSz="449262">
              <a:spcBef>
                <a:spcPts val="500"/>
              </a:spcBef>
              <a:buClr>
                <a:srgbClr val="FF9900"/>
              </a:buClr>
              <a:buSzPct val="100000"/>
              <a:buFont typeface="Helvetica"/>
              <a:buChar char=""/>
              <a:defRPr sz="2800">
                <a:solidFill>
                  <a:srgbClr val="00006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234439" indent="-320039" defTabSz="449262">
              <a:spcBef>
                <a:spcPts val="500"/>
              </a:spcBef>
              <a:buClr>
                <a:srgbClr val="FF9900"/>
              </a:buClr>
              <a:buSzPct val="100000"/>
              <a:buFont typeface="Helvetica"/>
              <a:buChar char=""/>
              <a:defRPr sz="2800">
                <a:solidFill>
                  <a:srgbClr val="000066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727200" indent="-355600" defTabSz="449262">
              <a:spcBef>
                <a:spcPts val="500"/>
              </a:spcBef>
              <a:buClr>
                <a:srgbClr val="FF9900"/>
              </a:buClr>
              <a:buSzPct val="100000"/>
              <a:buFont typeface="Helvetica"/>
              <a:buChar char="–"/>
              <a:defRPr sz="2800">
                <a:solidFill>
                  <a:srgbClr val="000066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184400" indent="-355600" defTabSz="449262">
              <a:spcBef>
                <a:spcPts val="500"/>
              </a:spcBef>
              <a:buClr>
                <a:srgbClr val="FF9900"/>
              </a:buClr>
              <a:buSzPct val="100000"/>
              <a:buFont typeface="Helvetica"/>
              <a:buChar char="»"/>
              <a:defRPr sz="2800">
                <a:solidFill>
                  <a:srgbClr val="000066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612571" indent="-326571" defTabSz="449262">
              <a:spcBef>
                <a:spcPts val="500"/>
              </a:spcBef>
              <a:buClr>
                <a:srgbClr val="FF9900"/>
              </a:buClr>
              <a:buSzPct val="100000"/>
              <a:buFont typeface="Helvetica"/>
              <a:buChar char="»"/>
              <a:defRPr sz="2000">
                <a:solidFill>
                  <a:srgbClr val="000066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069771" indent="-326571" defTabSz="449262">
              <a:spcBef>
                <a:spcPts val="500"/>
              </a:spcBef>
              <a:buClr>
                <a:srgbClr val="FF9900"/>
              </a:buClr>
              <a:buSzPct val="100000"/>
              <a:buFont typeface="Helvetica"/>
              <a:buChar char="»"/>
              <a:defRPr sz="2000">
                <a:solidFill>
                  <a:srgbClr val="000066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526971" indent="-326571" defTabSz="449262">
              <a:spcBef>
                <a:spcPts val="500"/>
              </a:spcBef>
              <a:buClr>
                <a:srgbClr val="FF9900"/>
              </a:buClr>
              <a:buSzPct val="100000"/>
              <a:buFont typeface="Helvetica"/>
              <a:buChar char="»"/>
              <a:defRPr sz="2000">
                <a:solidFill>
                  <a:srgbClr val="000066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984171" indent="-326571" defTabSz="449262">
              <a:spcBef>
                <a:spcPts val="500"/>
              </a:spcBef>
              <a:buClr>
                <a:srgbClr val="FF9900"/>
              </a:buClr>
              <a:buSzPct val="100000"/>
              <a:buFont typeface="Helvetica"/>
              <a:buChar char="»"/>
              <a:defRPr sz="2000">
                <a:solidFill>
                  <a:srgbClr val="00006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s-ES" sz="2200" dirty="0" smtClean="0"/>
              <a:t> Clasificación ejemplos significativos vs neutros. </a:t>
            </a:r>
          </a:p>
          <a:p>
            <a:pPr marL="914400" lvl="2" indent="0">
              <a:buFont typeface="Helvetica"/>
              <a:buNone/>
            </a:pPr>
            <a:endParaRPr lang="es-ES" sz="2200" dirty="0" smtClean="0"/>
          </a:p>
          <a:p>
            <a:pPr marL="914400" lvl="2" indent="0">
              <a:buFont typeface="Helvetica"/>
              <a:buNone/>
            </a:pPr>
            <a:endParaRPr lang="es-ES" sz="2200" dirty="0" smtClean="0"/>
          </a:p>
          <a:p>
            <a:pPr marL="914400" lvl="2" indent="0">
              <a:buFont typeface="Helvetica"/>
              <a:buNone/>
            </a:pPr>
            <a:endParaRPr lang="es-ES" sz="2200" dirty="0" smtClean="0"/>
          </a:p>
          <a:p>
            <a:pPr marL="457200" lvl="1" indent="0">
              <a:buFont typeface="Helvetica"/>
              <a:buNone/>
            </a:pPr>
            <a:endParaRPr lang="es-ES" sz="2200" dirty="0" smtClean="0"/>
          </a:p>
          <a:p>
            <a:pPr marL="457200" lvl="1" indent="0">
              <a:buFont typeface="Helvetica"/>
              <a:buNone/>
            </a:pPr>
            <a:endParaRPr lang="es-ES" sz="2200" dirty="0" smtClean="0"/>
          </a:p>
          <a:p>
            <a:pPr lvl="1">
              <a:lnSpc>
                <a:spcPct val="150000"/>
              </a:lnSpc>
              <a:buFont typeface="Arial" pitchFamily="34" charset="0"/>
              <a:buChar char="•"/>
            </a:pPr>
            <a:endParaRPr lang="es-ES" sz="2400" dirty="0" smtClean="0"/>
          </a:p>
          <a:p>
            <a:pPr marL="1326954" lvl="3" indent="0">
              <a:lnSpc>
                <a:spcPct val="150000"/>
              </a:lnSpc>
              <a:buFont typeface="Helvetica"/>
              <a:buNone/>
            </a:pPr>
            <a:endParaRPr lang="es-ES" sz="300" dirty="0" smtClean="0"/>
          </a:p>
        </p:txBody>
      </p:sp>
      <p:sp>
        <p:nvSpPr>
          <p:cNvPr id="8" name="Text Placeholder 2"/>
          <p:cNvSpPr txBox="1">
            <a:spLocks/>
          </p:cNvSpPr>
          <p:nvPr/>
        </p:nvSpPr>
        <p:spPr>
          <a:xfrm>
            <a:off x="539552" y="3501008"/>
            <a:ext cx="3744416" cy="6479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6799" tIns="46799" rIns="46799" bIns="46799"/>
          <a:lstStyle>
            <a:lvl1pPr marL="341313" indent="-341313" defTabSz="449262">
              <a:spcBef>
                <a:spcPts val="500"/>
              </a:spcBef>
              <a:buClr>
                <a:srgbClr val="FF9900"/>
              </a:buClr>
              <a:buSzPct val="150000"/>
              <a:buFont typeface="Helvetica"/>
              <a:buChar char=""/>
              <a:defRPr sz="2800">
                <a:solidFill>
                  <a:srgbClr val="00006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88723" indent="-331523" defTabSz="449262">
              <a:spcBef>
                <a:spcPts val="500"/>
              </a:spcBef>
              <a:buClr>
                <a:srgbClr val="FF9900"/>
              </a:buClr>
              <a:buSzPct val="100000"/>
              <a:buFont typeface="Helvetica"/>
              <a:buChar char=""/>
              <a:defRPr sz="2800">
                <a:solidFill>
                  <a:srgbClr val="00006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234439" indent="-320039" defTabSz="449262">
              <a:spcBef>
                <a:spcPts val="500"/>
              </a:spcBef>
              <a:buClr>
                <a:srgbClr val="FF9900"/>
              </a:buClr>
              <a:buSzPct val="100000"/>
              <a:buFont typeface="Helvetica"/>
              <a:buChar char=""/>
              <a:defRPr sz="2800">
                <a:solidFill>
                  <a:srgbClr val="000066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727200" indent="-355600" defTabSz="449262">
              <a:spcBef>
                <a:spcPts val="500"/>
              </a:spcBef>
              <a:buClr>
                <a:srgbClr val="FF9900"/>
              </a:buClr>
              <a:buSzPct val="100000"/>
              <a:buFont typeface="Helvetica"/>
              <a:buChar char="–"/>
              <a:defRPr sz="2800">
                <a:solidFill>
                  <a:srgbClr val="000066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184400" indent="-355600" defTabSz="449262">
              <a:spcBef>
                <a:spcPts val="500"/>
              </a:spcBef>
              <a:buClr>
                <a:srgbClr val="FF9900"/>
              </a:buClr>
              <a:buSzPct val="100000"/>
              <a:buFont typeface="Helvetica"/>
              <a:buChar char="»"/>
              <a:defRPr sz="2800">
                <a:solidFill>
                  <a:srgbClr val="000066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612571" indent="-326571" defTabSz="449262">
              <a:spcBef>
                <a:spcPts val="500"/>
              </a:spcBef>
              <a:buClr>
                <a:srgbClr val="FF9900"/>
              </a:buClr>
              <a:buSzPct val="100000"/>
              <a:buFont typeface="Helvetica"/>
              <a:buChar char="»"/>
              <a:defRPr sz="2000">
                <a:solidFill>
                  <a:srgbClr val="000066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069771" indent="-326571" defTabSz="449262">
              <a:spcBef>
                <a:spcPts val="500"/>
              </a:spcBef>
              <a:buClr>
                <a:srgbClr val="FF9900"/>
              </a:buClr>
              <a:buSzPct val="100000"/>
              <a:buFont typeface="Helvetica"/>
              <a:buChar char="»"/>
              <a:defRPr sz="2000">
                <a:solidFill>
                  <a:srgbClr val="000066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526971" indent="-326571" defTabSz="449262">
              <a:spcBef>
                <a:spcPts val="500"/>
              </a:spcBef>
              <a:buClr>
                <a:srgbClr val="FF9900"/>
              </a:buClr>
              <a:buSzPct val="100000"/>
              <a:buFont typeface="Helvetica"/>
              <a:buChar char="»"/>
              <a:defRPr sz="2000">
                <a:solidFill>
                  <a:srgbClr val="000066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984171" indent="-326571" defTabSz="449262">
              <a:spcBef>
                <a:spcPts val="500"/>
              </a:spcBef>
              <a:buClr>
                <a:srgbClr val="FF9900"/>
              </a:buClr>
              <a:buSzPct val="100000"/>
              <a:buFont typeface="Helvetica"/>
              <a:buChar char="»"/>
              <a:defRPr sz="2000">
                <a:solidFill>
                  <a:srgbClr val="00006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s-ES" sz="2200" dirty="0" smtClean="0"/>
              <a:t> Adición de clase neutra. </a:t>
            </a:r>
          </a:p>
          <a:p>
            <a:pPr marL="914400" lvl="2" indent="0">
              <a:buFont typeface="Helvetica"/>
              <a:buNone/>
            </a:pPr>
            <a:endParaRPr lang="es-ES" sz="2200" dirty="0" smtClean="0"/>
          </a:p>
          <a:p>
            <a:pPr marL="914400" lvl="2" indent="0">
              <a:buFont typeface="Helvetica"/>
              <a:buNone/>
            </a:pPr>
            <a:endParaRPr lang="es-ES" sz="2200" dirty="0" smtClean="0"/>
          </a:p>
          <a:p>
            <a:pPr marL="914400" lvl="2" indent="0">
              <a:buFont typeface="Helvetica"/>
              <a:buNone/>
            </a:pPr>
            <a:endParaRPr lang="es-ES" sz="2200" dirty="0" smtClean="0"/>
          </a:p>
          <a:p>
            <a:pPr marL="457200" lvl="1" indent="0">
              <a:buFont typeface="Helvetica"/>
              <a:buNone/>
            </a:pPr>
            <a:endParaRPr lang="es-ES" sz="2200" dirty="0" smtClean="0"/>
          </a:p>
          <a:p>
            <a:pPr marL="457200" lvl="1" indent="0">
              <a:buFont typeface="Helvetica"/>
              <a:buNone/>
            </a:pPr>
            <a:endParaRPr lang="es-ES" sz="2200" dirty="0" smtClean="0"/>
          </a:p>
          <a:p>
            <a:pPr lvl="1">
              <a:lnSpc>
                <a:spcPct val="150000"/>
              </a:lnSpc>
              <a:buFont typeface="Arial" pitchFamily="34" charset="0"/>
              <a:buChar char="•"/>
            </a:pPr>
            <a:endParaRPr lang="es-ES" sz="2400" dirty="0" smtClean="0"/>
          </a:p>
          <a:p>
            <a:pPr marL="1326954" lvl="3" indent="0">
              <a:lnSpc>
                <a:spcPct val="150000"/>
              </a:lnSpc>
              <a:buFont typeface="Helvetica"/>
              <a:buNone/>
            </a:pPr>
            <a:endParaRPr lang="es-ES" sz="300" dirty="0" smtClean="0"/>
          </a:p>
        </p:txBody>
      </p:sp>
      <p:pic>
        <p:nvPicPr>
          <p:cNvPr id="1027" name="Picture 3" descr="C:\Users\Javi\Dropbox\TFM\memoria\presentacion\simulaciones\muestras_significativas_vs_neutra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2264465"/>
            <a:ext cx="3312368" cy="1884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3127539"/>
              </p:ext>
            </p:extLst>
          </p:nvPr>
        </p:nvGraphicFramePr>
        <p:xfrm>
          <a:off x="2267745" y="4977304"/>
          <a:ext cx="6518861" cy="1188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36026"/>
                <a:gridCol w="576000"/>
                <a:gridCol w="576000"/>
                <a:gridCol w="576000"/>
                <a:gridCol w="576000"/>
                <a:gridCol w="576000"/>
                <a:gridCol w="576000"/>
                <a:gridCol w="576000"/>
                <a:gridCol w="650835"/>
              </a:tblGrid>
              <a:tr h="396000">
                <a:tc>
                  <a:txBody>
                    <a:bodyPr/>
                    <a:lstStyle/>
                    <a:p>
                      <a:pPr algn="l"/>
                      <a:r>
                        <a:rPr lang="es-ES" sz="1200" dirty="0" smtClean="0"/>
                        <a:t>Negativa   </a:t>
                      </a:r>
                      <a:r>
                        <a:rPr lang="es-ES" sz="500" dirty="0" smtClean="0"/>
                        <a:t> </a:t>
                      </a:r>
                      <a:r>
                        <a:rPr lang="es-ES" sz="1200" dirty="0" smtClean="0"/>
                        <a:t>|   Baja</a:t>
                      </a:r>
                      <a:endParaRPr lang="es-E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dirty="0" smtClean="0"/>
                        <a:t>55</a:t>
                      </a:r>
                      <a:endParaRPr lang="es-ES" sz="1400" dirty="0"/>
                    </a:p>
                  </a:txBody>
                  <a:tcPr>
                    <a:solidFill>
                      <a:srgbClr val="B4DE8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dirty="0" smtClean="0"/>
                        <a:t>25</a:t>
                      </a:r>
                      <a:endParaRPr lang="es-ES" sz="1400" dirty="0"/>
                    </a:p>
                  </a:txBody>
                  <a:tcPr>
                    <a:solidFill>
                      <a:srgbClr val="CC33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dirty="0" smtClean="0"/>
                        <a:t>33</a:t>
                      </a:r>
                      <a:endParaRPr lang="es-ES" sz="1400" dirty="0"/>
                    </a:p>
                  </a:txBody>
                  <a:tcPr>
                    <a:solidFill>
                      <a:srgbClr val="CC33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1000" dirty="0" smtClean="0"/>
                        <a:t>48.7%</a:t>
                      </a:r>
                      <a:endParaRPr lang="es-ES" sz="1000" dirty="0"/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dirty="0" smtClean="0"/>
                        <a:t>59</a:t>
                      </a:r>
                      <a:endParaRPr lang="es-ES" sz="1400" dirty="0"/>
                    </a:p>
                  </a:txBody>
                  <a:tcPr>
                    <a:solidFill>
                      <a:srgbClr val="B4DE8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dirty="0" smtClean="0"/>
                        <a:t>19</a:t>
                      </a:r>
                      <a:endParaRPr lang="es-ES" sz="1400" dirty="0"/>
                    </a:p>
                  </a:txBody>
                  <a:tcPr>
                    <a:solidFill>
                      <a:srgbClr val="CC33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dirty="0" smtClean="0"/>
                        <a:t>32</a:t>
                      </a:r>
                      <a:endParaRPr lang="es-ES" sz="1400" dirty="0"/>
                    </a:p>
                  </a:txBody>
                  <a:tcPr>
                    <a:solidFill>
                      <a:srgbClr val="CC33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1000" dirty="0" smtClean="0"/>
                        <a:t>53.6%</a:t>
                      </a:r>
                      <a:endParaRPr lang="es-ES" sz="1000" dirty="0"/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96000">
                <a:tc>
                  <a:txBody>
                    <a:bodyPr/>
                    <a:lstStyle/>
                    <a:p>
                      <a:pPr algn="l"/>
                      <a:r>
                        <a:rPr lang="es-ES" sz="1200" dirty="0" smtClean="0"/>
                        <a:t>Positiva     |   Alta</a:t>
                      </a:r>
                      <a:endParaRPr lang="es-E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dirty="0" smtClean="0"/>
                        <a:t>16</a:t>
                      </a:r>
                      <a:endParaRPr lang="es-ES" sz="1400" dirty="0"/>
                    </a:p>
                  </a:txBody>
                  <a:tcPr>
                    <a:solidFill>
                      <a:srgbClr val="FF5050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dirty="0" smtClean="0"/>
                        <a:t>100</a:t>
                      </a:r>
                      <a:endParaRPr lang="es-ES" sz="14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dirty="0" smtClean="0"/>
                        <a:t>29</a:t>
                      </a:r>
                      <a:endParaRPr lang="es-ES" sz="1400" dirty="0"/>
                    </a:p>
                  </a:txBody>
                  <a:tcPr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1000" dirty="0" smtClean="0"/>
                        <a:t>69%</a:t>
                      </a:r>
                      <a:endParaRPr lang="es-ES" sz="1000" dirty="0"/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dirty="0" smtClean="0"/>
                        <a:t>14</a:t>
                      </a:r>
                      <a:endParaRPr lang="es-ES" sz="1400" dirty="0"/>
                    </a:p>
                  </a:txBody>
                  <a:tcPr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dirty="0" smtClean="0"/>
                        <a:t>50</a:t>
                      </a:r>
                      <a:endParaRPr lang="es-ES" sz="1400" dirty="0"/>
                    </a:p>
                  </a:txBody>
                  <a:tcPr>
                    <a:solidFill>
                      <a:srgbClr val="B4DE8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dirty="0" smtClean="0"/>
                        <a:t>35</a:t>
                      </a:r>
                      <a:endParaRPr lang="es-ES" sz="1400" dirty="0"/>
                    </a:p>
                  </a:txBody>
                  <a:tcPr>
                    <a:solidFill>
                      <a:srgbClr val="CC33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1000" dirty="0" smtClean="0"/>
                        <a:t>50.5%</a:t>
                      </a:r>
                      <a:endParaRPr lang="es-ES" sz="1000" dirty="0"/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96000">
                <a:tc>
                  <a:txBody>
                    <a:bodyPr/>
                    <a:lstStyle/>
                    <a:p>
                      <a:pPr algn="l"/>
                      <a:r>
                        <a:rPr lang="es-ES" sz="1200" dirty="0" smtClean="0"/>
                        <a:t>Neutra      </a:t>
                      </a:r>
                      <a:r>
                        <a:rPr lang="es-ES" sz="1000" dirty="0" smtClean="0"/>
                        <a:t> </a:t>
                      </a:r>
                      <a:r>
                        <a:rPr lang="es-ES" sz="1200" dirty="0" smtClean="0"/>
                        <a:t>|   Media</a:t>
                      </a:r>
                      <a:endParaRPr lang="es-E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dirty="0" smtClean="0"/>
                        <a:t>20</a:t>
                      </a:r>
                      <a:endParaRPr lang="es-ES" sz="1400" dirty="0"/>
                    </a:p>
                  </a:txBody>
                  <a:tcPr>
                    <a:solidFill>
                      <a:srgbClr val="FF5050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dirty="0" smtClean="0"/>
                        <a:t>65</a:t>
                      </a:r>
                      <a:endParaRPr lang="es-ES" sz="1400" dirty="0"/>
                    </a:p>
                  </a:txBody>
                  <a:tcPr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dirty="0" smtClean="0"/>
                        <a:t>155</a:t>
                      </a:r>
                      <a:endParaRPr lang="es-ES" sz="14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1000" dirty="0" smtClean="0"/>
                        <a:t>64.6%</a:t>
                      </a:r>
                      <a:endParaRPr lang="es-ES" sz="1000" dirty="0"/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dirty="0" smtClean="0"/>
                        <a:t>34</a:t>
                      </a:r>
                      <a:endParaRPr lang="es-ES" sz="1400" dirty="0"/>
                    </a:p>
                  </a:txBody>
                  <a:tcPr>
                    <a:solidFill>
                      <a:srgbClr val="FF5050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dirty="0" smtClean="0"/>
                        <a:t>45</a:t>
                      </a:r>
                      <a:endParaRPr lang="es-ES" sz="1400" dirty="0"/>
                    </a:p>
                  </a:txBody>
                  <a:tcPr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dirty="0" smtClean="0"/>
                        <a:t>135</a:t>
                      </a:r>
                      <a:endParaRPr lang="es-ES" sz="14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1000" dirty="0" smtClean="0"/>
                        <a:t>63.1%</a:t>
                      </a:r>
                      <a:endParaRPr lang="es-ES" sz="1000" dirty="0"/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10" name="Text Placeholder 2"/>
          <p:cNvSpPr txBox="1">
            <a:spLocks/>
          </p:cNvSpPr>
          <p:nvPr/>
        </p:nvSpPr>
        <p:spPr>
          <a:xfrm>
            <a:off x="4139952" y="4545256"/>
            <a:ext cx="1800200" cy="3600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6799" tIns="46799" rIns="46799" bIns="46799"/>
          <a:lstStyle>
            <a:lvl1pPr marL="341313" indent="-341313" defTabSz="449262">
              <a:spcBef>
                <a:spcPts val="500"/>
              </a:spcBef>
              <a:buClr>
                <a:srgbClr val="FF9900"/>
              </a:buClr>
              <a:buSzPct val="150000"/>
              <a:buFont typeface="Helvetica"/>
              <a:buChar char=""/>
              <a:defRPr sz="2800">
                <a:solidFill>
                  <a:srgbClr val="00006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88723" indent="-331523" defTabSz="449262">
              <a:spcBef>
                <a:spcPts val="500"/>
              </a:spcBef>
              <a:buClr>
                <a:srgbClr val="FF9900"/>
              </a:buClr>
              <a:buSzPct val="100000"/>
              <a:buFont typeface="Helvetica"/>
              <a:buChar char=""/>
              <a:defRPr sz="2800">
                <a:solidFill>
                  <a:srgbClr val="00006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234439" indent="-320039" defTabSz="449262">
              <a:spcBef>
                <a:spcPts val="500"/>
              </a:spcBef>
              <a:buClr>
                <a:srgbClr val="FF9900"/>
              </a:buClr>
              <a:buSzPct val="100000"/>
              <a:buFont typeface="Helvetica"/>
              <a:buChar char=""/>
              <a:defRPr sz="2800">
                <a:solidFill>
                  <a:srgbClr val="000066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727200" indent="-355600" defTabSz="449262">
              <a:spcBef>
                <a:spcPts val="500"/>
              </a:spcBef>
              <a:buClr>
                <a:srgbClr val="FF9900"/>
              </a:buClr>
              <a:buSzPct val="100000"/>
              <a:buFont typeface="Helvetica"/>
              <a:buChar char="–"/>
              <a:defRPr sz="2800">
                <a:solidFill>
                  <a:srgbClr val="000066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184400" indent="-355600" defTabSz="449262">
              <a:spcBef>
                <a:spcPts val="500"/>
              </a:spcBef>
              <a:buClr>
                <a:srgbClr val="FF9900"/>
              </a:buClr>
              <a:buSzPct val="100000"/>
              <a:buFont typeface="Helvetica"/>
              <a:buChar char="»"/>
              <a:defRPr sz="2800">
                <a:solidFill>
                  <a:srgbClr val="000066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612571" indent="-326571" defTabSz="449262">
              <a:spcBef>
                <a:spcPts val="500"/>
              </a:spcBef>
              <a:buClr>
                <a:srgbClr val="FF9900"/>
              </a:buClr>
              <a:buSzPct val="100000"/>
              <a:buFont typeface="Helvetica"/>
              <a:buChar char="»"/>
              <a:defRPr sz="2000">
                <a:solidFill>
                  <a:srgbClr val="000066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069771" indent="-326571" defTabSz="449262">
              <a:spcBef>
                <a:spcPts val="500"/>
              </a:spcBef>
              <a:buClr>
                <a:srgbClr val="FF9900"/>
              </a:buClr>
              <a:buSzPct val="100000"/>
              <a:buFont typeface="Helvetica"/>
              <a:buChar char="»"/>
              <a:defRPr sz="2000">
                <a:solidFill>
                  <a:srgbClr val="000066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526971" indent="-326571" defTabSz="449262">
              <a:spcBef>
                <a:spcPts val="500"/>
              </a:spcBef>
              <a:buClr>
                <a:srgbClr val="FF9900"/>
              </a:buClr>
              <a:buSzPct val="100000"/>
              <a:buFont typeface="Helvetica"/>
              <a:buChar char="»"/>
              <a:defRPr sz="2000">
                <a:solidFill>
                  <a:srgbClr val="000066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984171" indent="-326571" defTabSz="449262">
              <a:spcBef>
                <a:spcPts val="500"/>
              </a:spcBef>
              <a:buClr>
                <a:srgbClr val="FF9900"/>
              </a:buClr>
              <a:buSzPct val="100000"/>
              <a:buFont typeface="Helvetica"/>
              <a:buChar char="»"/>
              <a:defRPr sz="2000">
                <a:solidFill>
                  <a:srgbClr val="00006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9790" indent="0">
              <a:buNone/>
            </a:pPr>
            <a:r>
              <a:rPr lang="es-ES" sz="1600" dirty="0" smtClean="0"/>
              <a:t>Valencia: 62.2%</a:t>
            </a:r>
          </a:p>
        </p:txBody>
      </p:sp>
      <p:sp>
        <p:nvSpPr>
          <p:cNvPr id="11" name="Text Placeholder 2"/>
          <p:cNvSpPr txBox="1">
            <a:spLocks/>
          </p:cNvSpPr>
          <p:nvPr/>
        </p:nvSpPr>
        <p:spPr>
          <a:xfrm>
            <a:off x="6444208" y="4545256"/>
            <a:ext cx="1800200" cy="3600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6799" tIns="46799" rIns="46799" bIns="46799"/>
          <a:lstStyle>
            <a:lvl1pPr marL="341313" indent="-341313" defTabSz="449262">
              <a:spcBef>
                <a:spcPts val="500"/>
              </a:spcBef>
              <a:buClr>
                <a:srgbClr val="FF9900"/>
              </a:buClr>
              <a:buSzPct val="150000"/>
              <a:buFont typeface="Helvetica"/>
              <a:buChar char=""/>
              <a:defRPr sz="2800">
                <a:solidFill>
                  <a:srgbClr val="00006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88723" indent="-331523" defTabSz="449262">
              <a:spcBef>
                <a:spcPts val="500"/>
              </a:spcBef>
              <a:buClr>
                <a:srgbClr val="FF9900"/>
              </a:buClr>
              <a:buSzPct val="100000"/>
              <a:buFont typeface="Helvetica"/>
              <a:buChar char=""/>
              <a:defRPr sz="2800">
                <a:solidFill>
                  <a:srgbClr val="00006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234439" indent="-320039" defTabSz="449262">
              <a:spcBef>
                <a:spcPts val="500"/>
              </a:spcBef>
              <a:buClr>
                <a:srgbClr val="FF9900"/>
              </a:buClr>
              <a:buSzPct val="100000"/>
              <a:buFont typeface="Helvetica"/>
              <a:buChar char=""/>
              <a:defRPr sz="2800">
                <a:solidFill>
                  <a:srgbClr val="000066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727200" indent="-355600" defTabSz="449262">
              <a:spcBef>
                <a:spcPts val="500"/>
              </a:spcBef>
              <a:buClr>
                <a:srgbClr val="FF9900"/>
              </a:buClr>
              <a:buSzPct val="100000"/>
              <a:buFont typeface="Helvetica"/>
              <a:buChar char="–"/>
              <a:defRPr sz="2800">
                <a:solidFill>
                  <a:srgbClr val="000066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184400" indent="-355600" defTabSz="449262">
              <a:spcBef>
                <a:spcPts val="500"/>
              </a:spcBef>
              <a:buClr>
                <a:srgbClr val="FF9900"/>
              </a:buClr>
              <a:buSzPct val="100000"/>
              <a:buFont typeface="Helvetica"/>
              <a:buChar char="»"/>
              <a:defRPr sz="2800">
                <a:solidFill>
                  <a:srgbClr val="000066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612571" indent="-326571" defTabSz="449262">
              <a:spcBef>
                <a:spcPts val="500"/>
              </a:spcBef>
              <a:buClr>
                <a:srgbClr val="FF9900"/>
              </a:buClr>
              <a:buSzPct val="100000"/>
              <a:buFont typeface="Helvetica"/>
              <a:buChar char="»"/>
              <a:defRPr sz="2000">
                <a:solidFill>
                  <a:srgbClr val="000066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069771" indent="-326571" defTabSz="449262">
              <a:spcBef>
                <a:spcPts val="500"/>
              </a:spcBef>
              <a:buClr>
                <a:srgbClr val="FF9900"/>
              </a:buClr>
              <a:buSzPct val="100000"/>
              <a:buFont typeface="Helvetica"/>
              <a:buChar char="»"/>
              <a:defRPr sz="2000">
                <a:solidFill>
                  <a:srgbClr val="000066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526971" indent="-326571" defTabSz="449262">
              <a:spcBef>
                <a:spcPts val="500"/>
              </a:spcBef>
              <a:buClr>
                <a:srgbClr val="FF9900"/>
              </a:buClr>
              <a:buSzPct val="100000"/>
              <a:buFont typeface="Helvetica"/>
              <a:buChar char="»"/>
              <a:defRPr sz="2000">
                <a:solidFill>
                  <a:srgbClr val="000066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984171" indent="-326571" defTabSz="449262">
              <a:spcBef>
                <a:spcPts val="500"/>
              </a:spcBef>
              <a:buClr>
                <a:srgbClr val="FF9900"/>
              </a:buClr>
              <a:buSzPct val="100000"/>
              <a:buFont typeface="Helvetica"/>
              <a:buChar char="»"/>
              <a:defRPr sz="2000">
                <a:solidFill>
                  <a:srgbClr val="00006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9790" indent="0">
              <a:buNone/>
            </a:pPr>
            <a:r>
              <a:rPr lang="es-ES" sz="1600" dirty="0" smtClean="0"/>
              <a:t>Excitación: 57.7%</a:t>
            </a:r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5018431"/>
              </p:ext>
            </p:extLst>
          </p:nvPr>
        </p:nvGraphicFramePr>
        <p:xfrm>
          <a:off x="539552" y="4545256"/>
          <a:ext cx="3388456" cy="274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0000"/>
                <a:gridCol w="421200"/>
                <a:gridCol w="352800"/>
                <a:gridCol w="266400"/>
                <a:gridCol w="332056"/>
                <a:gridCol w="266400"/>
                <a:gridCol w="363600"/>
                <a:gridCol w="468000"/>
                <a:gridCol w="468000"/>
              </a:tblGrid>
              <a:tr h="139040"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5F5F5F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5F5F5F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066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002060"/>
                    </a:solidFill>
                  </a:tcPr>
                </a:tc>
              </a:tr>
            </a:tbl>
          </a:graphicData>
        </a:graphic>
      </p:graphicFrame>
      <p:sp>
        <p:nvSpPr>
          <p:cNvPr id="15" name="Rectangle 14"/>
          <p:cNvSpPr/>
          <p:nvPr/>
        </p:nvSpPr>
        <p:spPr>
          <a:xfrm>
            <a:off x="1907704" y="5013176"/>
            <a:ext cx="288032" cy="216024"/>
          </a:xfrm>
          <a:prstGeom prst="rect">
            <a:avLst/>
          </a:prstGeom>
          <a:solidFill>
            <a:srgbClr val="FFCC66"/>
          </a:solidFill>
          <a:ln w="6350" cap="flat">
            <a:solidFill>
              <a:schemeClr val="tx1">
                <a:lumMod val="95000"/>
                <a:lumOff val="5000"/>
              </a:schemeClr>
            </a:solidFill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E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907704" y="5381600"/>
            <a:ext cx="288032" cy="216024"/>
          </a:xfrm>
          <a:prstGeom prst="rect">
            <a:avLst/>
          </a:prstGeom>
          <a:solidFill>
            <a:srgbClr val="0066FF"/>
          </a:solidFill>
          <a:ln w="6350" cap="flat">
            <a:solidFill>
              <a:schemeClr val="tx1">
                <a:lumMod val="95000"/>
                <a:lumOff val="5000"/>
              </a:schemeClr>
            </a:solidFill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E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907704" y="5805264"/>
            <a:ext cx="288032" cy="216024"/>
          </a:xfrm>
          <a:prstGeom prst="rect">
            <a:avLst/>
          </a:prstGeom>
          <a:solidFill>
            <a:schemeClr val="bg1">
              <a:lumMod val="50000"/>
            </a:schemeClr>
          </a:solidFill>
          <a:ln w="6350" cap="flat">
            <a:solidFill>
              <a:schemeClr val="tx1">
                <a:lumMod val="95000"/>
                <a:lumOff val="5000"/>
              </a:schemeClr>
            </a:solidFill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E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67544" y="4149080"/>
            <a:ext cx="3600400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s-ES" sz="12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mbria Math" pitchFamily="18" charset="0"/>
                <a:ea typeface="Cambria Math" pitchFamily="18" charset="0"/>
                <a:sym typeface="Arial"/>
              </a:rPr>
              <a:t>1</a:t>
            </a:r>
            <a:r>
              <a:rPr kumimoji="0" lang="es-ES" sz="14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mbria Math" pitchFamily="18" charset="0"/>
                <a:ea typeface="Cambria Math" pitchFamily="18" charset="0"/>
                <a:sym typeface="Arial"/>
              </a:rPr>
              <a:t>                   </a:t>
            </a:r>
            <a:r>
              <a:rPr kumimoji="0" lang="es-ES" sz="2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mbria Math" pitchFamily="18" charset="0"/>
                <a:ea typeface="Cambria Math" pitchFamily="18" charset="0"/>
                <a:sym typeface="Arial"/>
              </a:rPr>
              <a:t> </a:t>
            </a:r>
            <a:r>
              <a:rPr kumimoji="0" lang="es-ES" sz="12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mbria Math" pitchFamily="18" charset="0"/>
                <a:ea typeface="Cambria Math" pitchFamily="18" charset="0"/>
                <a:sym typeface="Arial"/>
              </a:rPr>
              <a:t>3</a:t>
            </a:r>
            <a:r>
              <a:rPr kumimoji="0" lang="es-ES" sz="14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mbria Math" pitchFamily="18" charset="0"/>
                <a:ea typeface="Cambria Math" pitchFamily="18" charset="0"/>
                <a:sym typeface="Arial"/>
              </a:rPr>
              <a:t>     </a:t>
            </a:r>
            <a:r>
              <a:rPr kumimoji="0" lang="es-ES" sz="12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mbria Math" pitchFamily="18" charset="0"/>
                <a:ea typeface="Cambria Math" pitchFamily="18" charset="0"/>
                <a:sym typeface="Arial"/>
              </a:rPr>
              <a:t>3.8</a:t>
            </a:r>
            <a:r>
              <a:rPr kumimoji="0" lang="es-ES" sz="14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mbria Math" pitchFamily="18" charset="0"/>
                <a:ea typeface="Cambria Math" pitchFamily="18" charset="0"/>
                <a:sym typeface="Arial"/>
              </a:rPr>
              <a:t>                 </a:t>
            </a:r>
            <a:r>
              <a:rPr kumimoji="0" lang="es-ES" sz="12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mbria Math" pitchFamily="18" charset="0"/>
                <a:ea typeface="Cambria Math" pitchFamily="18" charset="0"/>
                <a:sym typeface="Arial"/>
              </a:rPr>
              <a:t>6.2</a:t>
            </a:r>
            <a:r>
              <a:rPr kumimoji="0" lang="es-ES" sz="14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mbria Math" pitchFamily="18" charset="0"/>
                <a:ea typeface="Cambria Math" pitchFamily="18" charset="0"/>
                <a:sym typeface="Arial"/>
              </a:rPr>
              <a:t>      </a:t>
            </a:r>
            <a:r>
              <a:rPr kumimoji="0" lang="es-ES" sz="12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mbria Math" pitchFamily="18" charset="0"/>
                <a:ea typeface="Cambria Math" pitchFamily="18" charset="0"/>
                <a:sym typeface="Arial"/>
              </a:rPr>
              <a:t>7</a:t>
            </a:r>
            <a:r>
              <a:rPr kumimoji="0" lang="es-ES" sz="14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mbria Math" pitchFamily="18" charset="0"/>
                <a:ea typeface="Cambria Math" pitchFamily="18" charset="0"/>
                <a:sym typeface="Arial"/>
              </a:rPr>
              <a:t>                     </a:t>
            </a:r>
            <a:r>
              <a:rPr kumimoji="0" lang="es-ES" sz="12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mbria Math" pitchFamily="18" charset="0"/>
                <a:ea typeface="Cambria Math" pitchFamily="18" charset="0"/>
                <a:sym typeface="Arial"/>
              </a:rPr>
              <a:t>9</a:t>
            </a:r>
            <a:r>
              <a:rPr kumimoji="0" lang="es-ES" sz="14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mbria Math" pitchFamily="18" charset="0"/>
                <a:ea typeface="Cambria Math" pitchFamily="18" charset="0"/>
                <a:sym typeface="Arial"/>
              </a:rPr>
              <a:t> </a:t>
            </a:r>
            <a:endParaRPr kumimoji="0" lang="es-E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mbria Math" pitchFamily="18" charset="0"/>
              <a:ea typeface="Cambria Math" pitchFamily="18" charset="0"/>
              <a:sym typeface="Arial"/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>
            <a:off x="539552" y="4437112"/>
            <a:ext cx="0" cy="108144"/>
          </a:xfrm>
          <a:prstGeom prst="line">
            <a:avLst/>
          </a:prstGeom>
          <a:noFill/>
          <a:ln w="12700" cap="flat">
            <a:solidFill>
              <a:schemeClr val="tx1">
                <a:lumMod val="95000"/>
                <a:lumOff val="5000"/>
              </a:schemeClr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9" name="Straight Connector 28"/>
          <p:cNvCxnSpPr/>
          <p:nvPr/>
        </p:nvCxnSpPr>
        <p:spPr>
          <a:xfrm>
            <a:off x="1408802" y="4428014"/>
            <a:ext cx="0" cy="108144"/>
          </a:xfrm>
          <a:prstGeom prst="line">
            <a:avLst/>
          </a:prstGeom>
          <a:noFill/>
          <a:ln w="12700" cap="flat">
            <a:solidFill>
              <a:schemeClr val="tx1">
                <a:lumMod val="95000"/>
                <a:lumOff val="5000"/>
              </a:schemeClr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0" name="Straight Connector 29"/>
          <p:cNvCxnSpPr/>
          <p:nvPr/>
        </p:nvCxnSpPr>
        <p:spPr>
          <a:xfrm>
            <a:off x="1763688" y="4427747"/>
            <a:ext cx="0" cy="108144"/>
          </a:xfrm>
          <a:prstGeom prst="line">
            <a:avLst/>
          </a:prstGeom>
          <a:noFill/>
          <a:ln w="12700" cap="flat">
            <a:solidFill>
              <a:schemeClr val="tx1">
                <a:lumMod val="95000"/>
                <a:lumOff val="5000"/>
              </a:schemeClr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1" name="Straight Connector 30"/>
          <p:cNvCxnSpPr/>
          <p:nvPr/>
        </p:nvCxnSpPr>
        <p:spPr>
          <a:xfrm>
            <a:off x="2627784" y="4427747"/>
            <a:ext cx="0" cy="108144"/>
          </a:xfrm>
          <a:prstGeom prst="line">
            <a:avLst/>
          </a:prstGeom>
          <a:noFill/>
          <a:ln w="12700" cap="flat">
            <a:solidFill>
              <a:schemeClr val="tx1">
                <a:lumMod val="95000"/>
                <a:lumOff val="5000"/>
              </a:schemeClr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2" name="Straight Connector 31"/>
          <p:cNvCxnSpPr/>
          <p:nvPr/>
        </p:nvCxnSpPr>
        <p:spPr>
          <a:xfrm>
            <a:off x="2987824" y="4427747"/>
            <a:ext cx="0" cy="108144"/>
          </a:xfrm>
          <a:prstGeom prst="line">
            <a:avLst/>
          </a:prstGeom>
          <a:noFill/>
          <a:ln w="12700" cap="flat">
            <a:solidFill>
              <a:schemeClr val="tx1">
                <a:lumMod val="95000"/>
                <a:lumOff val="5000"/>
              </a:schemeClr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3" name="Straight Connector 32"/>
          <p:cNvCxnSpPr/>
          <p:nvPr/>
        </p:nvCxnSpPr>
        <p:spPr>
          <a:xfrm>
            <a:off x="3923928" y="4437112"/>
            <a:ext cx="0" cy="108144"/>
          </a:xfrm>
          <a:prstGeom prst="line">
            <a:avLst/>
          </a:prstGeom>
          <a:noFill/>
          <a:ln w="12700" cap="flat">
            <a:solidFill>
              <a:schemeClr val="tx1">
                <a:lumMod val="95000"/>
                <a:lumOff val="5000"/>
              </a:schemeClr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aphicFrame>
        <p:nvGraphicFramePr>
          <p:cNvPr id="34" name="Table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1849831"/>
              </p:ext>
            </p:extLst>
          </p:nvPr>
        </p:nvGraphicFramePr>
        <p:xfrm>
          <a:off x="611560" y="2866648"/>
          <a:ext cx="3391344" cy="274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0000"/>
                <a:gridCol w="421200"/>
                <a:gridCol w="280928"/>
                <a:gridCol w="216000"/>
                <a:gridCol w="579600"/>
                <a:gridCol w="216024"/>
                <a:gridCol w="291592"/>
                <a:gridCol w="468000"/>
                <a:gridCol w="468000"/>
              </a:tblGrid>
              <a:tr h="139040"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339933">
                        <a:alpha val="8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339933">
                        <a:alpha val="8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033CC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339933">
                        <a:alpha val="7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339933">
                        <a:alpha val="7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008000"/>
                    </a:solidFill>
                  </a:tcPr>
                </a:tc>
              </a:tr>
            </a:tbl>
          </a:graphicData>
        </a:graphic>
      </p:graphicFrame>
      <p:sp>
        <p:nvSpPr>
          <p:cNvPr id="35" name="TextBox 34"/>
          <p:cNvSpPr txBox="1"/>
          <p:nvPr/>
        </p:nvSpPr>
        <p:spPr>
          <a:xfrm>
            <a:off x="539552" y="2506608"/>
            <a:ext cx="3600400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s-ES" sz="12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mbria Math" pitchFamily="18" charset="0"/>
                <a:ea typeface="Cambria Math" pitchFamily="18" charset="0"/>
                <a:sym typeface="Arial"/>
              </a:rPr>
              <a:t>1</a:t>
            </a:r>
            <a:r>
              <a:rPr kumimoji="0" lang="es-ES" sz="14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mbria Math" pitchFamily="18" charset="0"/>
                <a:ea typeface="Cambria Math" pitchFamily="18" charset="0"/>
                <a:sym typeface="Arial"/>
              </a:rPr>
              <a:t>                   </a:t>
            </a:r>
            <a:r>
              <a:rPr kumimoji="0" lang="es-ES" sz="2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mbria Math" pitchFamily="18" charset="0"/>
                <a:ea typeface="Cambria Math" pitchFamily="18" charset="0"/>
                <a:sym typeface="Arial"/>
              </a:rPr>
              <a:t> </a:t>
            </a:r>
            <a:r>
              <a:rPr lang="es-ES" sz="1200" dirty="0">
                <a:solidFill>
                  <a:srgbClr val="000000"/>
                </a:solidFill>
                <a:latin typeface="Cambria Math" pitchFamily="18" charset="0"/>
                <a:ea typeface="Cambria Math" pitchFamily="18" charset="0"/>
              </a:rPr>
              <a:t> </a:t>
            </a:r>
            <a:r>
              <a:rPr lang="es-ES" sz="1200" dirty="0" smtClean="0">
                <a:solidFill>
                  <a:srgbClr val="000000"/>
                </a:solidFill>
                <a:latin typeface="Cambria Math" pitchFamily="18" charset="0"/>
                <a:ea typeface="Cambria Math" pitchFamily="18" charset="0"/>
              </a:rPr>
              <a:t>     </a:t>
            </a:r>
            <a:r>
              <a:rPr kumimoji="0" lang="es-ES" sz="14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mbria Math" pitchFamily="18" charset="0"/>
                <a:ea typeface="Cambria Math" pitchFamily="18" charset="0"/>
                <a:sym typeface="Arial"/>
              </a:rPr>
              <a:t>        4            </a:t>
            </a:r>
            <a:r>
              <a:rPr kumimoji="0" lang="es-ES" sz="12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mbria Math" pitchFamily="18" charset="0"/>
                <a:ea typeface="Cambria Math" pitchFamily="18" charset="0"/>
                <a:sym typeface="Arial"/>
              </a:rPr>
              <a:t>6</a:t>
            </a:r>
            <a:r>
              <a:rPr kumimoji="0" lang="es-ES" sz="14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mbria Math" pitchFamily="18" charset="0"/>
                <a:ea typeface="Cambria Math" pitchFamily="18" charset="0"/>
                <a:sym typeface="Arial"/>
              </a:rPr>
              <a:t>                                  </a:t>
            </a:r>
            <a:r>
              <a:rPr kumimoji="0" lang="es-ES" sz="12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mbria Math" pitchFamily="18" charset="0"/>
                <a:ea typeface="Cambria Math" pitchFamily="18" charset="0"/>
                <a:sym typeface="Arial"/>
              </a:rPr>
              <a:t>9</a:t>
            </a:r>
            <a:r>
              <a:rPr kumimoji="0" lang="es-ES" sz="14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mbria Math" pitchFamily="18" charset="0"/>
                <a:ea typeface="Cambria Math" pitchFamily="18" charset="0"/>
                <a:sym typeface="Arial"/>
              </a:rPr>
              <a:t> </a:t>
            </a:r>
            <a:endParaRPr kumimoji="0" lang="es-E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mbria Math" pitchFamily="18" charset="0"/>
              <a:ea typeface="Cambria Math" pitchFamily="18" charset="0"/>
              <a:sym typeface="Arial"/>
            </a:endParaRPr>
          </a:p>
        </p:txBody>
      </p:sp>
      <p:cxnSp>
        <p:nvCxnSpPr>
          <p:cNvPr id="36" name="Straight Connector 35"/>
          <p:cNvCxnSpPr/>
          <p:nvPr/>
        </p:nvCxnSpPr>
        <p:spPr>
          <a:xfrm>
            <a:off x="611560" y="2794640"/>
            <a:ext cx="0" cy="108144"/>
          </a:xfrm>
          <a:prstGeom prst="line">
            <a:avLst/>
          </a:prstGeom>
          <a:noFill/>
          <a:ln w="12700" cap="flat">
            <a:solidFill>
              <a:schemeClr val="tx1">
                <a:lumMod val="95000"/>
                <a:lumOff val="5000"/>
              </a:schemeClr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8" name="Straight Connector 37"/>
          <p:cNvCxnSpPr/>
          <p:nvPr/>
        </p:nvCxnSpPr>
        <p:spPr>
          <a:xfrm>
            <a:off x="1979712" y="2785275"/>
            <a:ext cx="0" cy="108144"/>
          </a:xfrm>
          <a:prstGeom prst="line">
            <a:avLst/>
          </a:prstGeom>
          <a:noFill/>
          <a:ln w="12700" cap="flat">
            <a:solidFill>
              <a:schemeClr val="tx1">
                <a:lumMod val="95000"/>
                <a:lumOff val="5000"/>
              </a:schemeClr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9" name="Straight Connector 38"/>
          <p:cNvCxnSpPr/>
          <p:nvPr/>
        </p:nvCxnSpPr>
        <p:spPr>
          <a:xfrm>
            <a:off x="2555776" y="2785275"/>
            <a:ext cx="0" cy="108144"/>
          </a:xfrm>
          <a:prstGeom prst="line">
            <a:avLst/>
          </a:prstGeom>
          <a:noFill/>
          <a:ln w="12700" cap="flat">
            <a:solidFill>
              <a:schemeClr val="tx1">
                <a:lumMod val="95000"/>
                <a:lumOff val="5000"/>
              </a:schemeClr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1" name="Straight Connector 40"/>
          <p:cNvCxnSpPr/>
          <p:nvPr/>
        </p:nvCxnSpPr>
        <p:spPr>
          <a:xfrm>
            <a:off x="3995936" y="2794640"/>
            <a:ext cx="0" cy="108144"/>
          </a:xfrm>
          <a:prstGeom prst="line">
            <a:avLst/>
          </a:prstGeom>
          <a:noFill/>
          <a:ln w="12700" cap="flat">
            <a:solidFill>
              <a:schemeClr val="tx1">
                <a:lumMod val="95000"/>
                <a:lumOff val="5000"/>
              </a:schemeClr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189611597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85800" y="703262"/>
            <a:ext cx="7770814" cy="3589834"/>
          </a:xfrm>
        </p:spPr>
        <p:txBody>
          <a:bodyPr/>
          <a:lstStyle/>
          <a:p>
            <a:r>
              <a:rPr lang="es-ES" sz="3600" dirty="0" smtClean="0">
                <a:latin typeface="Arial" pitchFamily="34" charset="0"/>
                <a:cs typeface="Arial" pitchFamily="34" charset="0"/>
              </a:rPr>
              <a:t> 5</a:t>
            </a:r>
            <a:r>
              <a:rPr lang="es-ES" sz="2800" dirty="0" smtClean="0">
                <a:latin typeface="Arial" pitchFamily="34" charset="0"/>
                <a:cs typeface="Arial" pitchFamily="34" charset="0"/>
              </a:rPr>
              <a:t>. Conclusiones y líneas futuras</a:t>
            </a:r>
            <a:endParaRPr lang="es-ES" sz="2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s-ES" dirty="0" smtClean="0"/>
              <a:t> 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43115113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2800" b="1" dirty="0"/>
              <a:t>5</a:t>
            </a:r>
            <a:r>
              <a:rPr lang="es-ES" sz="2800" b="1" dirty="0" smtClean="0"/>
              <a:t>. </a:t>
            </a:r>
            <a:r>
              <a:rPr lang="es-ES" b="1" dirty="0" smtClean="0"/>
              <a:t>Conclusiones y líneas futuras</a:t>
            </a:r>
            <a:endParaRPr lang="es-E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544" y="1340768"/>
            <a:ext cx="7992888" cy="4464496"/>
          </a:xfrm>
        </p:spPr>
        <p:txBody>
          <a:bodyPr/>
          <a:lstStyle/>
          <a:p>
            <a:pPr>
              <a:buFont typeface="Arial" pitchFamily="34" charset="0"/>
              <a:buChar char="•"/>
            </a:pPr>
            <a:r>
              <a:rPr lang="es-ES" sz="2400" dirty="0" smtClean="0"/>
              <a:t>Se ha conseguido lograr el objetivo original del proyecto.</a:t>
            </a:r>
          </a:p>
          <a:p>
            <a:pPr>
              <a:buFont typeface="Arial" pitchFamily="34" charset="0"/>
              <a:buChar char="•"/>
            </a:pPr>
            <a:r>
              <a:rPr lang="es-ES" sz="2400" dirty="0" smtClean="0"/>
              <a:t>Se han alcanzado resultados notablemente mejores a los obtenidos por los experimentadores de la BDD.</a:t>
            </a:r>
          </a:p>
          <a:p>
            <a:pPr>
              <a:buFont typeface="Arial" pitchFamily="34" charset="0"/>
              <a:buChar char="•"/>
            </a:pPr>
            <a:endParaRPr lang="es-ES" sz="300" dirty="0" smtClean="0"/>
          </a:p>
          <a:p>
            <a:pPr>
              <a:buFont typeface="Arial" pitchFamily="34" charset="0"/>
              <a:buChar char="•"/>
            </a:pPr>
            <a:r>
              <a:rPr lang="es-ES" sz="2400" dirty="0" smtClean="0"/>
              <a:t>Líneas futuras:</a:t>
            </a:r>
          </a:p>
          <a:p>
            <a:pPr lvl="1">
              <a:lnSpc>
                <a:spcPct val="150000"/>
              </a:lnSpc>
              <a:buFont typeface="Courier New" pitchFamily="49" charset="0"/>
              <a:buChar char="o"/>
            </a:pPr>
            <a:r>
              <a:rPr lang="es-ES" sz="2200" dirty="0" smtClean="0"/>
              <a:t>Realizar simulaciones con ANN.</a:t>
            </a:r>
          </a:p>
          <a:p>
            <a:pPr lvl="1">
              <a:lnSpc>
                <a:spcPct val="150000"/>
              </a:lnSpc>
              <a:buFont typeface="Courier New" pitchFamily="49" charset="0"/>
              <a:buChar char="o"/>
            </a:pPr>
            <a:r>
              <a:rPr lang="es-ES" sz="2200" dirty="0" smtClean="0"/>
              <a:t>Clasificar participantes por separado.</a:t>
            </a:r>
          </a:p>
          <a:p>
            <a:pPr lvl="1">
              <a:lnSpc>
                <a:spcPct val="150000"/>
              </a:lnSpc>
              <a:buFont typeface="Courier New" pitchFamily="49" charset="0"/>
              <a:buChar char="o"/>
            </a:pPr>
            <a:r>
              <a:rPr lang="es-ES" sz="2200" dirty="0" smtClean="0"/>
              <a:t>Realizar simulaciones con tres clases.</a:t>
            </a:r>
          </a:p>
          <a:p>
            <a:pPr lvl="1">
              <a:lnSpc>
                <a:spcPct val="150000"/>
              </a:lnSpc>
              <a:buFont typeface="Courier New" pitchFamily="49" charset="0"/>
              <a:buChar char="o"/>
            </a:pPr>
            <a:r>
              <a:rPr lang="es-ES" sz="2200" dirty="0" smtClean="0"/>
              <a:t>Clasificar valencia y excitación de forma conjunta.</a:t>
            </a:r>
            <a:endParaRPr lang="es-ES" sz="2200" dirty="0"/>
          </a:p>
        </p:txBody>
      </p:sp>
    </p:spTree>
    <p:extLst>
      <p:ext uri="{BB962C8B-B14F-4D97-AF65-F5344CB8AC3E}">
        <p14:creationId xmlns:p14="http://schemas.microsoft.com/office/powerpoint/2010/main" val="223754144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Fin</a:t>
            </a:r>
            <a:endParaRPr lang="es-E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31840" y="1354832"/>
            <a:ext cx="3384376" cy="634008"/>
          </a:xfrm>
        </p:spPr>
        <p:txBody>
          <a:bodyPr/>
          <a:lstStyle/>
          <a:p>
            <a:pPr marL="0" indent="0">
              <a:buNone/>
            </a:pPr>
            <a:r>
              <a:rPr lang="es-ES" dirty="0" smtClean="0"/>
              <a:t>¡Muchas gracias!</a:t>
            </a:r>
          </a:p>
          <a:p>
            <a:pPr marL="0" indent="0">
              <a:buNone/>
            </a:pPr>
            <a:endParaRPr lang="es-ES" dirty="0"/>
          </a:p>
        </p:txBody>
      </p:sp>
      <p:pic>
        <p:nvPicPr>
          <p:cNvPr id="7" name="Picture 2" descr="http://okna56.com/assets/css/images/faq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1988840"/>
            <a:ext cx="5904656" cy="4428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478673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3000" b="1" dirty="0" smtClean="0"/>
              <a:t>1. </a:t>
            </a:r>
            <a:r>
              <a:rPr lang="es-ES" sz="2600" b="1" dirty="0" smtClean="0"/>
              <a:t>Introducción, motivación y objetivos</a:t>
            </a:r>
            <a:endParaRPr lang="es-ES" sz="2600" b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23486" y="2420888"/>
            <a:ext cx="3748914" cy="612068"/>
          </a:xfrm>
        </p:spPr>
        <p:txBody>
          <a:bodyPr/>
          <a:lstStyle/>
          <a:p>
            <a:pPr>
              <a:buFont typeface="Arial" pitchFamily="34" charset="0"/>
              <a:buChar char="•"/>
            </a:pPr>
            <a:r>
              <a:rPr lang="es-ES" sz="2400" dirty="0" smtClean="0"/>
              <a:t>Sistemas deficientes emocionalmente.</a:t>
            </a:r>
            <a:endParaRPr lang="es-ES" sz="2400" dirty="0"/>
          </a:p>
        </p:txBody>
      </p:sp>
      <p:sp>
        <p:nvSpPr>
          <p:cNvPr id="6" name="Text Placeholder 2"/>
          <p:cNvSpPr txBox="1">
            <a:spLocks/>
          </p:cNvSpPr>
          <p:nvPr/>
        </p:nvSpPr>
        <p:spPr>
          <a:xfrm>
            <a:off x="395536" y="1484784"/>
            <a:ext cx="7488832" cy="4956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6799" tIns="46799" rIns="46799" bIns="46799"/>
          <a:lstStyle>
            <a:lvl1pPr marL="341313" indent="-341313" defTabSz="449262">
              <a:spcBef>
                <a:spcPts val="500"/>
              </a:spcBef>
              <a:buClr>
                <a:srgbClr val="FF9900"/>
              </a:buClr>
              <a:buSzPct val="150000"/>
              <a:buFont typeface="Helvetica"/>
              <a:buChar char=""/>
              <a:defRPr sz="2800">
                <a:solidFill>
                  <a:srgbClr val="00006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88723" indent="-331523" defTabSz="449262">
              <a:spcBef>
                <a:spcPts val="500"/>
              </a:spcBef>
              <a:buClr>
                <a:srgbClr val="FF9900"/>
              </a:buClr>
              <a:buSzPct val="100000"/>
              <a:buFont typeface="Helvetica"/>
              <a:buChar char=""/>
              <a:defRPr sz="2800">
                <a:solidFill>
                  <a:srgbClr val="00006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234439" indent="-320039" defTabSz="449262">
              <a:spcBef>
                <a:spcPts val="500"/>
              </a:spcBef>
              <a:buClr>
                <a:srgbClr val="FF9900"/>
              </a:buClr>
              <a:buSzPct val="100000"/>
              <a:buFont typeface="Helvetica"/>
              <a:buChar char=""/>
              <a:defRPr sz="2800">
                <a:solidFill>
                  <a:srgbClr val="000066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727200" indent="-355600" defTabSz="449262">
              <a:spcBef>
                <a:spcPts val="500"/>
              </a:spcBef>
              <a:buClr>
                <a:srgbClr val="FF9900"/>
              </a:buClr>
              <a:buSzPct val="100000"/>
              <a:buFont typeface="Helvetica"/>
              <a:buChar char="–"/>
              <a:defRPr sz="2800">
                <a:solidFill>
                  <a:srgbClr val="000066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184400" indent="-355600" defTabSz="449262">
              <a:spcBef>
                <a:spcPts val="500"/>
              </a:spcBef>
              <a:buClr>
                <a:srgbClr val="FF9900"/>
              </a:buClr>
              <a:buSzPct val="100000"/>
              <a:buFont typeface="Helvetica"/>
              <a:buChar char="»"/>
              <a:defRPr sz="2800">
                <a:solidFill>
                  <a:srgbClr val="000066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612571" indent="-326571" defTabSz="449262">
              <a:spcBef>
                <a:spcPts val="500"/>
              </a:spcBef>
              <a:buClr>
                <a:srgbClr val="FF9900"/>
              </a:buClr>
              <a:buSzPct val="100000"/>
              <a:buFont typeface="Helvetica"/>
              <a:buChar char="»"/>
              <a:defRPr sz="2000">
                <a:solidFill>
                  <a:srgbClr val="000066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069771" indent="-326571" defTabSz="449262">
              <a:spcBef>
                <a:spcPts val="500"/>
              </a:spcBef>
              <a:buClr>
                <a:srgbClr val="FF9900"/>
              </a:buClr>
              <a:buSzPct val="100000"/>
              <a:buFont typeface="Helvetica"/>
              <a:buChar char="»"/>
              <a:defRPr sz="2000">
                <a:solidFill>
                  <a:srgbClr val="000066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526971" indent="-326571" defTabSz="449262">
              <a:spcBef>
                <a:spcPts val="500"/>
              </a:spcBef>
              <a:buClr>
                <a:srgbClr val="FF9900"/>
              </a:buClr>
              <a:buSzPct val="100000"/>
              <a:buFont typeface="Helvetica"/>
              <a:buChar char="»"/>
              <a:defRPr sz="2000">
                <a:solidFill>
                  <a:srgbClr val="000066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984171" indent="-326571" defTabSz="449262">
              <a:spcBef>
                <a:spcPts val="500"/>
              </a:spcBef>
              <a:buClr>
                <a:srgbClr val="FF9900"/>
              </a:buClr>
              <a:buSzPct val="100000"/>
              <a:buFont typeface="Helvetica"/>
              <a:buChar char="»"/>
              <a:defRPr sz="2000">
                <a:solidFill>
                  <a:srgbClr val="00006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Font typeface="Arial" pitchFamily="34" charset="0"/>
              <a:buChar char="•"/>
            </a:pPr>
            <a:r>
              <a:rPr lang="es-ES" sz="2400" dirty="0" smtClean="0"/>
              <a:t>Gran revolución en la interacción de las personas con el contenido digital.</a:t>
            </a:r>
            <a:endParaRPr lang="es-ES" sz="2400" dirty="0"/>
          </a:p>
        </p:txBody>
      </p:sp>
      <p:pic>
        <p:nvPicPr>
          <p:cNvPr id="4" name="Picture 2" descr="C:\Users\Javi\Dropbox\TFM\memoria\presentacion\connecte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537862"/>
            <a:ext cx="3024336" cy="3123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3" descr="C:\Users\Javi\Dropbox\TFM\memoria\presentacion\affective_computing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0472" y="3285304"/>
            <a:ext cx="4103976" cy="2735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314817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3000" b="1" dirty="0" smtClean="0"/>
              <a:t>1. </a:t>
            </a:r>
            <a:r>
              <a:rPr lang="es-ES" sz="2600" b="1" dirty="0" smtClean="0"/>
              <a:t>Introducción</a:t>
            </a:r>
            <a:endParaRPr lang="es-ES" sz="2600" b="1" dirty="0"/>
          </a:p>
        </p:txBody>
      </p:sp>
      <p:sp>
        <p:nvSpPr>
          <p:cNvPr id="6" name="Text Placeholder 2"/>
          <p:cNvSpPr txBox="1">
            <a:spLocks/>
          </p:cNvSpPr>
          <p:nvPr/>
        </p:nvSpPr>
        <p:spPr>
          <a:xfrm>
            <a:off x="395536" y="1196752"/>
            <a:ext cx="8208912" cy="25205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6799" tIns="46799" rIns="46799" bIns="46799"/>
          <a:lstStyle>
            <a:lvl1pPr marL="341313" indent="-341313" defTabSz="449262">
              <a:spcBef>
                <a:spcPts val="500"/>
              </a:spcBef>
              <a:buClr>
                <a:srgbClr val="FF9900"/>
              </a:buClr>
              <a:buSzPct val="150000"/>
              <a:buFont typeface="Helvetica"/>
              <a:buChar char=""/>
              <a:defRPr sz="2800">
                <a:solidFill>
                  <a:srgbClr val="00006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88723" indent="-331523" defTabSz="449262">
              <a:spcBef>
                <a:spcPts val="500"/>
              </a:spcBef>
              <a:buClr>
                <a:srgbClr val="FF9900"/>
              </a:buClr>
              <a:buSzPct val="100000"/>
              <a:buFont typeface="Helvetica"/>
              <a:buChar char=""/>
              <a:defRPr sz="2800">
                <a:solidFill>
                  <a:srgbClr val="00006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234439" indent="-320039" defTabSz="449262">
              <a:spcBef>
                <a:spcPts val="500"/>
              </a:spcBef>
              <a:buClr>
                <a:srgbClr val="FF9900"/>
              </a:buClr>
              <a:buSzPct val="100000"/>
              <a:buFont typeface="Helvetica"/>
              <a:buChar char=""/>
              <a:defRPr sz="2800">
                <a:solidFill>
                  <a:srgbClr val="000066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727200" indent="-355600" defTabSz="449262">
              <a:spcBef>
                <a:spcPts val="500"/>
              </a:spcBef>
              <a:buClr>
                <a:srgbClr val="FF9900"/>
              </a:buClr>
              <a:buSzPct val="100000"/>
              <a:buFont typeface="Helvetica"/>
              <a:buChar char="–"/>
              <a:defRPr sz="2800">
                <a:solidFill>
                  <a:srgbClr val="000066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184400" indent="-355600" defTabSz="449262">
              <a:spcBef>
                <a:spcPts val="500"/>
              </a:spcBef>
              <a:buClr>
                <a:srgbClr val="FF9900"/>
              </a:buClr>
              <a:buSzPct val="100000"/>
              <a:buFont typeface="Helvetica"/>
              <a:buChar char="»"/>
              <a:defRPr sz="2800">
                <a:solidFill>
                  <a:srgbClr val="000066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612571" indent="-326571" defTabSz="449262">
              <a:spcBef>
                <a:spcPts val="500"/>
              </a:spcBef>
              <a:buClr>
                <a:srgbClr val="FF9900"/>
              </a:buClr>
              <a:buSzPct val="100000"/>
              <a:buFont typeface="Helvetica"/>
              <a:buChar char="»"/>
              <a:defRPr sz="2000">
                <a:solidFill>
                  <a:srgbClr val="000066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069771" indent="-326571" defTabSz="449262">
              <a:spcBef>
                <a:spcPts val="500"/>
              </a:spcBef>
              <a:buClr>
                <a:srgbClr val="FF9900"/>
              </a:buClr>
              <a:buSzPct val="100000"/>
              <a:buFont typeface="Helvetica"/>
              <a:buChar char="»"/>
              <a:defRPr sz="2000">
                <a:solidFill>
                  <a:srgbClr val="000066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526971" indent="-326571" defTabSz="449262">
              <a:spcBef>
                <a:spcPts val="500"/>
              </a:spcBef>
              <a:buClr>
                <a:srgbClr val="FF9900"/>
              </a:buClr>
              <a:buSzPct val="100000"/>
              <a:buFont typeface="Helvetica"/>
              <a:buChar char="»"/>
              <a:defRPr sz="2000">
                <a:solidFill>
                  <a:srgbClr val="000066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984171" indent="-326571" defTabSz="449262">
              <a:spcBef>
                <a:spcPts val="500"/>
              </a:spcBef>
              <a:buClr>
                <a:srgbClr val="FF9900"/>
              </a:buClr>
              <a:buSzPct val="100000"/>
              <a:buFont typeface="Helvetica"/>
              <a:buChar char="»"/>
              <a:defRPr sz="2000">
                <a:solidFill>
                  <a:srgbClr val="00006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Font typeface="Arial" pitchFamily="34" charset="0"/>
              <a:buChar char="•"/>
            </a:pPr>
            <a:r>
              <a:rPr lang="es-ES" sz="2400" dirty="0" smtClean="0"/>
              <a:t>Emociones</a:t>
            </a:r>
          </a:p>
          <a:p>
            <a:pPr lvl="1">
              <a:buFont typeface="Arial" pitchFamily="34" charset="0"/>
              <a:buChar char="•"/>
            </a:pPr>
            <a:r>
              <a:rPr lang="es-ES" sz="2200" dirty="0" smtClean="0"/>
              <a:t>Estados afectivos, indican estados personales internos.</a:t>
            </a:r>
          </a:p>
          <a:p>
            <a:pPr lvl="1">
              <a:buFont typeface="Arial" pitchFamily="34" charset="0"/>
              <a:buChar char="•"/>
            </a:pPr>
            <a:r>
              <a:rPr lang="es-ES" sz="2200" dirty="0" smtClean="0"/>
              <a:t>Emociones básicas</a:t>
            </a:r>
          </a:p>
          <a:p>
            <a:pPr marL="457200" lvl="1" indent="0">
              <a:buNone/>
            </a:pPr>
            <a:r>
              <a:rPr lang="es-ES" sz="2200" dirty="0"/>
              <a:t> </a:t>
            </a:r>
            <a:r>
              <a:rPr lang="es-ES" sz="2200" dirty="0" smtClean="0"/>
              <a:t>                                        … y más complejas.</a:t>
            </a:r>
          </a:p>
          <a:p>
            <a:pPr lvl="1">
              <a:buFont typeface="Arial" pitchFamily="34" charset="0"/>
              <a:buChar char="•"/>
            </a:pPr>
            <a:r>
              <a:rPr lang="es-ES" sz="2200" dirty="0" smtClean="0"/>
              <a:t>Diversos modelos para la clasificación de emociones.</a:t>
            </a:r>
          </a:p>
          <a:p>
            <a:pPr lvl="1">
              <a:buFont typeface="Arial" pitchFamily="34" charset="0"/>
              <a:buChar char="•"/>
            </a:pPr>
            <a:r>
              <a:rPr lang="es-ES" sz="2200" dirty="0" smtClean="0"/>
              <a:t>Modelo de Russell.</a:t>
            </a:r>
          </a:p>
          <a:p>
            <a:pPr marL="457200" lvl="1" indent="0">
              <a:buNone/>
            </a:pPr>
            <a:endParaRPr lang="es-ES" sz="2200" dirty="0"/>
          </a:p>
        </p:txBody>
      </p:sp>
      <p:pic>
        <p:nvPicPr>
          <p:cNvPr id="4" name="Picture 3" descr="C:\Users\Javi\Dropbox\TFM\memoria\presentacion\introduccion\emociones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8" y="2060848"/>
            <a:ext cx="1368152" cy="38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C:\Users\Javi\Dropbox\TFM\memoria\presentacion\introduccion\emociones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248" y="2405286"/>
            <a:ext cx="1440160" cy="442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5" descr="C:\Users\Javi\Dropbox\TFM\memoria\presentacion\introduccion\modelo_russell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3717312"/>
            <a:ext cx="3471015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 Placeholder 2"/>
          <p:cNvSpPr txBox="1">
            <a:spLocks/>
          </p:cNvSpPr>
          <p:nvPr/>
        </p:nvSpPr>
        <p:spPr>
          <a:xfrm>
            <a:off x="4211960" y="4293096"/>
            <a:ext cx="3744416" cy="14398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6799" tIns="46799" rIns="46799" bIns="46799"/>
          <a:lstStyle>
            <a:lvl1pPr marL="341313" indent="-341313" defTabSz="449262">
              <a:spcBef>
                <a:spcPts val="500"/>
              </a:spcBef>
              <a:buClr>
                <a:srgbClr val="FF9900"/>
              </a:buClr>
              <a:buSzPct val="150000"/>
              <a:buFont typeface="Helvetica"/>
              <a:buChar char=""/>
              <a:defRPr sz="2800">
                <a:solidFill>
                  <a:srgbClr val="00006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88723" indent="-331523" defTabSz="449262">
              <a:spcBef>
                <a:spcPts val="500"/>
              </a:spcBef>
              <a:buClr>
                <a:srgbClr val="FF9900"/>
              </a:buClr>
              <a:buSzPct val="100000"/>
              <a:buFont typeface="Helvetica"/>
              <a:buChar char=""/>
              <a:defRPr sz="2800">
                <a:solidFill>
                  <a:srgbClr val="00006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234439" indent="-320039" defTabSz="449262">
              <a:spcBef>
                <a:spcPts val="500"/>
              </a:spcBef>
              <a:buClr>
                <a:srgbClr val="FF9900"/>
              </a:buClr>
              <a:buSzPct val="100000"/>
              <a:buFont typeface="Helvetica"/>
              <a:buChar char=""/>
              <a:defRPr sz="2800">
                <a:solidFill>
                  <a:srgbClr val="000066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727200" indent="-355600" defTabSz="449262">
              <a:spcBef>
                <a:spcPts val="500"/>
              </a:spcBef>
              <a:buClr>
                <a:srgbClr val="FF9900"/>
              </a:buClr>
              <a:buSzPct val="100000"/>
              <a:buFont typeface="Helvetica"/>
              <a:buChar char="–"/>
              <a:defRPr sz="2800">
                <a:solidFill>
                  <a:srgbClr val="000066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184400" indent="-355600" defTabSz="449262">
              <a:spcBef>
                <a:spcPts val="500"/>
              </a:spcBef>
              <a:buClr>
                <a:srgbClr val="FF9900"/>
              </a:buClr>
              <a:buSzPct val="100000"/>
              <a:buFont typeface="Helvetica"/>
              <a:buChar char="»"/>
              <a:defRPr sz="2800">
                <a:solidFill>
                  <a:srgbClr val="000066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612571" indent="-326571" defTabSz="449262">
              <a:spcBef>
                <a:spcPts val="500"/>
              </a:spcBef>
              <a:buClr>
                <a:srgbClr val="FF9900"/>
              </a:buClr>
              <a:buSzPct val="100000"/>
              <a:buFont typeface="Helvetica"/>
              <a:buChar char="»"/>
              <a:defRPr sz="2000">
                <a:solidFill>
                  <a:srgbClr val="000066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069771" indent="-326571" defTabSz="449262">
              <a:spcBef>
                <a:spcPts val="500"/>
              </a:spcBef>
              <a:buClr>
                <a:srgbClr val="FF9900"/>
              </a:buClr>
              <a:buSzPct val="100000"/>
              <a:buFont typeface="Helvetica"/>
              <a:buChar char="»"/>
              <a:defRPr sz="2000">
                <a:solidFill>
                  <a:srgbClr val="000066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526971" indent="-326571" defTabSz="449262">
              <a:spcBef>
                <a:spcPts val="500"/>
              </a:spcBef>
              <a:buClr>
                <a:srgbClr val="FF9900"/>
              </a:buClr>
              <a:buSzPct val="100000"/>
              <a:buFont typeface="Helvetica"/>
              <a:buChar char="»"/>
              <a:defRPr sz="2000">
                <a:solidFill>
                  <a:srgbClr val="000066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984171" indent="-326571" defTabSz="449262">
              <a:spcBef>
                <a:spcPts val="500"/>
              </a:spcBef>
              <a:buClr>
                <a:srgbClr val="FF9900"/>
              </a:buClr>
              <a:buSzPct val="100000"/>
              <a:buFont typeface="Helvetica"/>
              <a:buChar char="»"/>
              <a:defRPr sz="2000">
                <a:solidFill>
                  <a:srgbClr val="00006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1">
              <a:buFont typeface="Arial" pitchFamily="34" charset="0"/>
              <a:buChar char="•"/>
            </a:pPr>
            <a:r>
              <a:rPr lang="es-ES" sz="2200" dirty="0" smtClean="0"/>
              <a:t>Valencia</a:t>
            </a:r>
          </a:p>
          <a:p>
            <a:pPr lvl="1">
              <a:buFont typeface="Arial" pitchFamily="34" charset="0"/>
              <a:buChar char="•"/>
            </a:pPr>
            <a:endParaRPr lang="es-ES" sz="2200" dirty="0" smtClean="0"/>
          </a:p>
          <a:p>
            <a:pPr lvl="1">
              <a:buFont typeface="Arial" pitchFamily="34" charset="0"/>
              <a:buChar char="•"/>
            </a:pPr>
            <a:r>
              <a:rPr lang="es-ES" sz="2200" dirty="0" smtClean="0"/>
              <a:t>Grado de excitación</a:t>
            </a:r>
          </a:p>
          <a:p>
            <a:pPr marL="457200" lvl="1" indent="0">
              <a:buNone/>
            </a:pPr>
            <a:endParaRPr lang="es-ES" sz="2200" dirty="0"/>
          </a:p>
        </p:txBody>
      </p:sp>
      <p:pic>
        <p:nvPicPr>
          <p:cNvPr id="9" name="Picture 7" descr="C:\Users\Javi\Dropbox\TFM\memoria\presentacion\introduccion\valencia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00" y="4316167"/>
            <a:ext cx="1800000" cy="552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204053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3000" b="1" dirty="0" smtClean="0"/>
              <a:t>1. </a:t>
            </a:r>
            <a:r>
              <a:rPr lang="es-ES" sz="2600" b="1" dirty="0" smtClean="0"/>
              <a:t>Introducción</a:t>
            </a:r>
            <a:endParaRPr lang="es-ES" sz="2600" b="1" dirty="0"/>
          </a:p>
        </p:txBody>
      </p:sp>
      <p:sp>
        <p:nvSpPr>
          <p:cNvPr id="6" name="Text Placeholder 2"/>
          <p:cNvSpPr txBox="1">
            <a:spLocks/>
          </p:cNvSpPr>
          <p:nvPr/>
        </p:nvSpPr>
        <p:spPr>
          <a:xfrm>
            <a:off x="395536" y="1196752"/>
            <a:ext cx="8208912" cy="13681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6799" tIns="46799" rIns="46799" bIns="46799"/>
          <a:lstStyle>
            <a:lvl1pPr marL="341313" indent="-341313" defTabSz="449262">
              <a:spcBef>
                <a:spcPts val="500"/>
              </a:spcBef>
              <a:buClr>
                <a:srgbClr val="FF9900"/>
              </a:buClr>
              <a:buSzPct val="150000"/>
              <a:buFont typeface="Helvetica"/>
              <a:buChar char=""/>
              <a:defRPr sz="2800">
                <a:solidFill>
                  <a:srgbClr val="00006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88723" indent="-331523" defTabSz="449262">
              <a:spcBef>
                <a:spcPts val="500"/>
              </a:spcBef>
              <a:buClr>
                <a:srgbClr val="FF9900"/>
              </a:buClr>
              <a:buSzPct val="100000"/>
              <a:buFont typeface="Helvetica"/>
              <a:buChar char=""/>
              <a:defRPr sz="2800">
                <a:solidFill>
                  <a:srgbClr val="00006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234439" indent="-320039" defTabSz="449262">
              <a:spcBef>
                <a:spcPts val="500"/>
              </a:spcBef>
              <a:buClr>
                <a:srgbClr val="FF9900"/>
              </a:buClr>
              <a:buSzPct val="100000"/>
              <a:buFont typeface="Helvetica"/>
              <a:buChar char=""/>
              <a:defRPr sz="2800">
                <a:solidFill>
                  <a:srgbClr val="000066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727200" indent="-355600" defTabSz="449262">
              <a:spcBef>
                <a:spcPts val="500"/>
              </a:spcBef>
              <a:buClr>
                <a:srgbClr val="FF9900"/>
              </a:buClr>
              <a:buSzPct val="100000"/>
              <a:buFont typeface="Helvetica"/>
              <a:buChar char="–"/>
              <a:defRPr sz="2800">
                <a:solidFill>
                  <a:srgbClr val="000066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184400" indent="-355600" defTabSz="449262">
              <a:spcBef>
                <a:spcPts val="500"/>
              </a:spcBef>
              <a:buClr>
                <a:srgbClr val="FF9900"/>
              </a:buClr>
              <a:buSzPct val="100000"/>
              <a:buFont typeface="Helvetica"/>
              <a:buChar char="»"/>
              <a:defRPr sz="2800">
                <a:solidFill>
                  <a:srgbClr val="000066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612571" indent="-326571" defTabSz="449262">
              <a:spcBef>
                <a:spcPts val="500"/>
              </a:spcBef>
              <a:buClr>
                <a:srgbClr val="FF9900"/>
              </a:buClr>
              <a:buSzPct val="100000"/>
              <a:buFont typeface="Helvetica"/>
              <a:buChar char="»"/>
              <a:defRPr sz="2000">
                <a:solidFill>
                  <a:srgbClr val="000066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069771" indent="-326571" defTabSz="449262">
              <a:spcBef>
                <a:spcPts val="500"/>
              </a:spcBef>
              <a:buClr>
                <a:srgbClr val="FF9900"/>
              </a:buClr>
              <a:buSzPct val="100000"/>
              <a:buFont typeface="Helvetica"/>
              <a:buChar char="»"/>
              <a:defRPr sz="2000">
                <a:solidFill>
                  <a:srgbClr val="000066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526971" indent="-326571" defTabSz="449262">
              <a:spcBef>
                <a:spcPts val="500"/>
              </a:spcBef>
              <a:buClr>
                <a:srgbClr val="FF9900"/>
              </a:buClr>
              <a:buSzPct val="100000"/>
              <a:buFont typeface="Helvetica"/>
              <a:buChar char="»"/>
              <a:defRPr sz="2000">
                <a:solidFill>
                  <a:srgbClr val="000066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984171" indent="-326571" defTabSz="449262">
              <a:spcBef>
                <a:spcPts val="500"/>
              </a:spcBef>
              <a:buClr>
                <a:srgbClr val="FF9900"/>
              </a:buClr>
              <a:buSzPct val="100000"/>
              <a:buFont typeface="Helvetica"/>
              <a:buChar char="»"/>
              <a:defRPr sz="2000">
                <a:solidFill>
                  <a:srgbClr val="00006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Font typeface="Arial" pitchFamily="34" charset="0"/>
              <a:buChar char="•"/>
            </a:pPr>
            <a:r>
              <a:rPr lang="es-ES" sz="2400" dirty="0" smtClean="0"/>
              <a:t>Electroencefalografía</a:t>
            </a:r>
          </a:p>
          <a:p>
            <a:pPr lvl="1">
              <a:buFont typeface="Arial" pitchFamily="34" charset="0"/>
              <a:buChar char="•"/>
            </a:pPr>
            <a:r>
              <a:rPr lang="es-ES" sz="2200" dirty="0" smtClean="0"/>
              <a:t>Registro de la actividad cerebral a través de electrodos.</a:t>
            </a:r>
          </a:p>
          <a:p>
            <a:pPr lvl="1">
              <a:buFont typeface="Arial" pitchFamily="34" charset="0"/>
              <a:buChar char="•"/>
            </a:pPr>
            <a:r>
              <a:rPr lang="es-ES" sz="2200" dirty="0" smtClean="0"/>
              <a:t>Sistema 10-20 para la colocación de los electrodos.</a:t>
            </a:r>
          </a:p>
        </p:txBody>
      </p:sp>
      <p:sp>
        <p:nvSpPr>
          <p:cNvPr id="27" name="Text Placeholder 2"/>
          <p:cNvSpPr txBox="1">
            <a:spLocks/>
          </p:cNvSpPr>
          <p:nvPr/>
        </p:nvSpPr>
        <p:spPr>
          <a:xfrm>
            <a:off x="395536" y="4509120"/>
            <a:ext cx="7992888" cy="504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6799" tIns="46799" rIns="46799" bIns="46799"/>
          <a:lstStyle>
            <a:lvl1pPr marL="341313" indent="-341313" defTabSz="449262">
              <a:spcBef>
                <a:spcPts val="500"/>
              </a:spcBef>
              <a:buClr>
                <a:srgbClr val="FF9900"/>
              </a:buClr>
              <a:buSzPct val="150000"/>
              <a:buFont typeface="Helvetica"/>
              <a:buChar char=""/>
              <a:defRPr sz="2800">
                <a:solidFill>
                  <a:srgbClr val="00006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88723" indent="-331523" defTabSz="449262">
              <a:spcBef>
                <a:spcPts val="500"/>
              </a:spcBef>
              <a:buClr>
                <a:srgbClr val="FF9900"/>
              </a:buClr>
              <a:buSzPct val="100000"/>
              <a:buFont typeface="Helvetica"/>
              <a:buChar char=""/>
              <a:defRPr sz="2800">
                <a:solidFill>
                  <a:srgbClr val="00006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234439" indent="-320039" defTabSz="449262">
              <a:spcBef>
                <a:spcPts val="500"/>
              </a:spcBef>
              <a:buClr>
                <a:srgbClr val="FF9900"/>
              </a:buClr>
              <a:buSzPct val="100000"/>
              <a:buFont typeface="Helvetica"/>
              <a:buChar char=""/>
              <a:defRPr sz="2800">
                <a:solidFill>
                  <a:srgbClr val="000066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727200" indent="-355600" defTabSz="449262">
              <a:spcBef>
                <a:spcPts val="500"/>
              </a:spcBef>
              <a:buClr>
                <a:srgbClr val="FF9900"/>
              </a:buClr>
              <a:buSzPct val="100000"/>
              <a:buFont typeface="Helvetica"/>
              <a:buChar char="–"/>
              <a:defRPr sz="2800">
                <a:solidFill>
                  <a:srgbClr val="000066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184400" indent="-355600" defTabSz="449262">
              <a:spcBef>
                <a:spcPts val="500"/>
              </a:spcBef>
              <a:buClr>
                <a:srgbClr val="FF9900"/>
              </a:buClr>
              <a:buSzPct val="100000"/>
              <a:buFont typeface="Helvetica"/>
              <a:buChar char="»"/>
              <a:defRPr sz="2800">
                <a:solidFill>
                  <a:srgbClr val="000066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612571" indent="-326571" defTabSz="449262">
              <a:spcBef>
                <a:spcPts val="500"/>
              </a:spcBef>
              <a:buClr>
                <a:srgbClr val="FF9900"/>
              </a:buClr>
              <a:buSzPct val="100000"/>
              <a:buFont typeface="Helvetica"/>
              <a:buChar char="»"/>
              <a:defRPr sz="2000">
                <a:solidFill>
                  <a:srgbClr val="000066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069771" indent="-326571" defTabSz="449262">
              <a:spcBef>
                <a:spcPts val="500"/>
              </a:spcBef>
              <a:buClr>
                <a:srgbClr val="FF9900"/>
              </a:buClr>
              <a:buSzPct val="100000"/>
              <a:buFont typeface="Helvetica"/>
              <a:buChar char="»"/>
              <a:defRPr sz="2000">
                <a:solidFill>
                  <a:srgbClr val="000066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526971" indent="-326571" defTabSz="449262">
              <a:spcBef>
                <a:spcPts val="500"/>
              </a:spcBef>
              <a:buClr>
                <a:srgbClr val="FF9900"/>
              </a:buClr>
              <a:buSzPct val="100000"/>
              <a:buFont typeface="Helvetica"/>
              <a:buChar char="»"/>
              <a:defRPr sz="2000">
                <a:solidFill>
                  <a:srgbClr val="000066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984171" indent="-326571" defTabSz="449262">
              <a:spcBef>
                <a:spcPts val="500"/>
              </a:spcBef>
              <a:buClr>
                <a:srgbClr val="FF9900"/>
              </a:buClr>
              <a:buSzPct val="100000"/>
              <a:buFont typeface="Helvetica"/>
              <a:buChar char="»"/>
              <a:defRPr sz="2000">
                <a:solidFill>
                  <a:srgbClr val="00006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1">
              <a:buFont typeface="Arial" pitchFamily="34" charset="0"/>
              <a:buChar char="•"/>
            </a:pPr>
            <a:r>
              <a:rPr lang="es-ES" sz="2200" dirty="0" smtClean="0"/>
              <a:t>Bandas cerebrales</a:t>
            </a:r>
          </a:p>
          <a:p>
            <a:pPr lvl="1">
              <a:buFont typeface="Arial" pitchFamily="34" charset="0"/>
              <a:buChar char="•"/>
            </a:pPr>
            <a:endParaRPr lang="es-ES" sz="2200" dirty="0" smtClean="0"/>
          </a:p>
          <a:p>
            <a:pPr marL="457200" lvl="1" indent="0">
              <a:buNone/>
            </a:pPr>
            <a:endParaRPr lang="es-ES" sz="22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41847" y="2564904"/>
            <a:ext cx="3302753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08104" y="2564904"/>
            <a:ext cx="2122642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6096704"/>
              </p:ext>
            </p:extLst>
          </p:nvPr>
        </p:nvGraphicFramePr>
        <p:xfrm>
          <a:off x="1259632" y="5085184"/>
          <a:ext cx="3816424" cy="118872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734036"/>
                <a:gridCol w="734036"/>
                <a:gridCol w="795205"/>
                <a:gridCol w="761059"/>
                <a:gridCol w="792088"/>
              </a:tblGrid>
              <a:tr h="3600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ES" i="1" dirty="0" smtClean="0">
                          <a:latin typeface="Bahnschrift SemiBold" pitchFamily="34" charset="0"/>
                        </a:rPr>
                        <a:t>Delta</a:t>
                      </a:r>
                      <a:endParaRPr lang="es-ES" i="1" dirty="0">
                        <a:latin typeface="Bahnschrift SemiBold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ES" i="1" dirty="0" smtClean="0">
                          <a:latin typeface="Bahnschrift SemiBold" pitchFamily="34" charset="0"/>
                        </a:rPr>
                        <a:t>Theta</a:t>
                      </a:r>
                      <a:endParaRPr lang="es-ES" i="1" dirty="0">
                        <a:latin typeface="Bahnschrift SemiBold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ES" i="1" dirty="0" err="1" smtClean="0">
                          <a:latin typeface="Bahnschrift SemiBold" pitchFamily="34" charset="0"/>
                        </a:rPr>
                        <a:t>Alpha</a:t>
                      </a:r>
                      <a:endParaRPr lang="es-ES" i="1" dirty="0">
                        <a:latin typeface="Bahnschrift SemiBold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ES" i="1" dirty="0" smtClean="0">
                          <a:latin typeface="Bahnschrift SemiBold" pitchFamily="34" charset="0"/>
                        </a:rPr>
                        <a:t>Beta</a:t>
                      </a:r>
                      <a:endParaRPr lang="es-ES" i="1" dirty="0">
                        <a:latin typeface="Bahnschrift SemiBold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ES" i="1" dirty="0" smtClean="0">
                          <a:latin typeface="Bahnschrift SemiBold" pitchFamily="34" charset="0"/>
                        </a:rPr>
                        <a:t>Gamma</a:t>
                      </a:r>
                      <a:endParaRPr lang="es-ES" i="1" dirty="0">
                        <a:latin typeface="Bahnschrift SemiBold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/>
                      </a:pPr>
                      <a:endParaRPr lang="es-ES" sz="1200" u="none" strike="noStrike" baseline="0" dirty="0" smtClean="0">
                        <a:sym typeface="Arial"/>
                      </a:endParaRPr>
                    </a:p>
                    <a:p>
                      <a:pPr marL="0" marR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/>
                      </a:pPr>
                      <a:r>
                        <a:rPr lang="es-ES" sz="1200" u="none" strike="noStrike" baseline="0" dirty="0" smtClean="0">
                          <a:sym typeface="Arial"/>
                        </a:rPr>
                        <a:t>0.5 – 4 Hz</a:t>
                      </a:r>
                    </a:p>
                    <a:p>
                      <a:pPr algn="ctr"/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1200" u="none" strike="noStrike" baseline="0" dirty="0" smtClean="0">
                        <a:sym typeface="Arial"/>
                      </a:endParaRPr>
                    </a:p>
                    <a:p>
                      <a:pPr algn="ctr"/>
                      <a:r>
                        <a:rPr lang="es-ES" sz="1200" u="none" strike="noStrike" baseline="0" dirty="0" smtClean="0">
                          <a:sym typeface="Arial"/>
                        </a:rPr>
                        <a:t>4 – 8 Hz</a:t>
                      </a:r>
                    </a:p>
                    <a:p>
                      <a:pPr algn="ctr"/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/>
                      </a:pPr>
                      <a:endParaRPr lang="es-ES" sz="1200" u="none" strike="noStrike" baseline="0" dirty="0" smtClean="0">
                        <a:sym typeface="Arial"/>
                      </a:endParaRPr>
                    </a:p>
                    <a:p>
                      <a:pPr marL="0" marR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/>
                      </a:pPr>
                      <a:r>
                        <a:rPr lang="es-ES" sz="1200" u="none" strike="noStrike" baseline="0" dirty="0" smtClean="0">
                          <a:sym typeface="Arial"/>
                        </a:rPr>
                        <a:t>8 – 12 Hz</a:t>
                      </a:r>
                    </a:p>
                    <a:p>
                      <a:pPr algn="ctr"/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/>
                      </a:pPr>
                      <a:endParaRPr lang="es-ES" sz="1200" u="none" strike="noStrike" baseline="0" dirty="0" smtClean="0">
                        <a:sym typeface="Arial"/>
                      </a:endParaRPr>
                    </a:p>
                    <a:p>
                      <a:pPr marL="0" marR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/>
                      </a:pPr>
                      <a:r>
                        <a:rPr lang="es-ES" sz="1200" u="none" strike="noStrike" baseline="0" dirty="0" smtClean="0">
                          <a:sym typeface="Arial"/>
                        </a:rPr>
                        <a:t>12 – 30 Hz</a:t>
                      </a:r>
                    </a:p>
                    <a:p>
                      <a:pPr algn="ctr"/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/>
                      </a:pPr>
                      <a:endParaRPr lang="es-ES" sz="1200" u="none" strike="noStrike" baseline="0" dirty="0" smtClean="0">
                        <a:sym typeface="Arial"/>
                      </a:endParaRPr>
                    </a:p>
                    <a:p>
                      <a:pPr marL="0" marR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/>
                      </a:pPr>
                      <a:r>
                        <a:rPr lang="es-ES" sz="1200" u="none" strike="noStrike" baseline="0" dirty="0" smtClean="0">
                          <a:sym typeface="Arial"/>
                        </a:rPr>
                        <a:t>30 – 45 Hz</a:t>
                      </a:r>
                    </a:p>
                    <a:p>
                      <a:pPr algn="ctr"/>
                      <a:endParaRPr lang="es-E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3076" name="Picture 4" descr="C:\Users\Javi\Dropbox\TFM\memoria\presentacion\introduccion\eeg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440" y="4653136"/>
            <a:ext cx="2880000" cy="1710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691514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3000" b="1" dirty="0" smtClean="0"/>
              <a:t>1. </a:t>
            </a:r>
            <a:r>
              <a:rPr lang="es-ES" sz="2600" b="1" dirty="0" smtClean="0"/>
              <a:t>Introducción</a:t>
            </a:r>
            <a:endParaRPr lang="es-ES" sz="2600" b="1" dirty="0"/>
          </a:p>
        </p:txBody>
      </p:sp>
      <p:sp>
        <p:nvSpPr>
          <p:cNvPr id="6" name="Text Placeholder 2"/>
          <p:cNvSpPr txBox="1">
            <a:spLocks/>
          </p:cNvSpPr>
          <p:nvPr/>
        </p:nvSpPr>
        <p:spPr>
          <a:xfrm>
            <a:off x="395536" y="1196752"/>
            <a:ext cx="8208912" cy="13681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6799" tIns="46799" rIns="46799" bIns="46799"/>
          <a:lstStyle>
            <a:lvl1pPr marL="341313" indent="-341313" defTabSz="449262">
              <a:spcBef>
                <a:spcPts val="500"/>
              </a:spcBef>
              <a:buClr>
                <a:srgbClr val="FF9900"/>
              </a:buClr>
              <a:buSzPct val="150000"/>
              <a:buFont typeface="Helvetica"/>
              <a:buChar char=""/>
              <a:defRPr sz="2800">
                <a:solidFill>
                  <a:srgbClr val="00006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88723" indent="-331523" defTabSz="449262">
              <a:spcBef>
                <a:spcPts val="500"/>
              </a:spcBef>
              <a:buClr>
                <a:srgbClr val="FF9900"/>
              </a:buClr>
              <a:buSzPct val="100000"/>
              <a:buFont typeface="Helvetica"/>
              <a:buChar char=""/>
              <a:defRPr sz="2800">
                <a:solidFill>
                  <a:srgbClr val="00006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234439" indent="-320039" defTabSz="449262">
              <a:spcBef>
                <a:spcPts val="500"/>
              </a:spcBef>
              <a:buClr>
                <a:srgbClr val="FF9900"/>
              </a:buClr>
              <a:buSzPct val="100000"/>
              <a:buFont typeface="Helvetica"/>
              <a:buChar char=""/>
              <a:defRPr sz="2800">
                <a:solidFill>
                  <a:srgbClr val="000066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727200" indent="-355600" defTabSz="449262">
              <a:spcBef>
                <a:spcPts val="500"/>
              </a:spcBef>
              <a:buClr>
                <a:srgbClr val="FF9900"/>
              </a:buClr>
              <a:buSzPct val="100000"/>
              <a:buFont typeface="Helvetica"/>
              <a:buChar char="–"/>
              <a:defRPr sz="2800">
                <a:solidFill>
                  <a:srgbClr val="000066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184400" indent="-355600" defTabSz="449262">
              <a:spcBef>
                <a:spcPts val="500"/>
              </a:spcBef>
              <a:buClr>
                <a:srgbClr val="FF9900"/>
              </a:buClr>
              <a:buSzPct val="100000"/>
              <a:buFont typeface="Helvetica"/>
              <a:buChar char="»"/>
              <a:defRPr sz="2800">
                <a:solidFill>
                  <a:srgbClr val="000066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612571" indent="-326571" defTabSz="449262">
              <a:spcBef>
                <a:spcPts val="500"/>
              </a:spcBef>
              <a:buClr>
                <a:srgbClr val="FF9900"/>
              </a:buClr>
              <a:buSzPct val="100000"/>
              <a:buFont typeface="Helvetica"/>
              <a:buChar char="»"/>
              <a:defRPr sz="2000">
                <a:solidFill>
                  <a:srgbClr val="000066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069771" indent="-326571" defTabSz="449262">
              <a:spcBef>
                <a:spcPts val="500"/>
              </a:spcBef>
              <a:buClr>
                <a:srgbClr val="FF9900"/>
              </a:buClr>
              <a:buSzPct val="100000"/>
              <a:buFont typeface="Helvetica"/>
              <a:buChar char="»"/>
              <a:defRPr sz="2000">
                <a:solidFill>
                  <a:srgbClr val="000066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526971" indent="-326571" defTabSz="449262">
              <a:spcBef>
                <a:spcPts val="500"/>
              </a:spcBef>
              <a:buClr>
                <a:srgbClr val="FF9900"/>
              </a:buClr>
              <a:buSzPct val="100000"/>
              <a:buFont typeface="Helvetica"/>
              <a:buChar char="»"/>
              <a:defRPr sz="2000">
                <a:solidFill>
                  <a:srgbClr val="000066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984171" indent="-326571" defTabSz="449262">
              <a:spcBef>
                <a:spcPts val="500"/>
              </a:spcBef>
              <a:buClr>
                <a:srgbClr val="FF9900"/>
              </a:buClr>
              <a:buSzPct val="100000"/>
              <a:buFont typeface="Helvetica"/>
              <a:buChar char="»"/>
              <a:defRPr sz="2000">
                <a:solidFill>
                  <a:srgbClr val="00006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Font typeface="Arial" pitchFamily="34" charset="0"/>
              <a:buChar char="•"/>
            </a:pPr>
            <a:r>
              <a:rPr lang="es-ES" sz="2400" dirty="0" smtClean="0"/>
              <a:t>En este trabajo:</a:t>
            </a:r>
          </a:p>
          <a:p>
            <a:pPr lvl="1">
              <a:buFont typeface="Arial" pitchFamily="34" charset="0"/>
              <a:buChar char="•"/>
            </a:pPr>
            <a:r>
              <a:rPr lang="es-ES" sz="2200" dirty="0" smtClean="0"/>
              <a:t>Dos problemas de clasificación binaria: valencia y excitación.</a:t>
            </a:r>
          </a:p>
          <a:p>
            <a:pPr lvl="1">
              <a:buFont typeface="Arial" pitchFamily="34" charset="0"/>
              <a:buChar char="•"/>
            </a:pPr>
            <a:r>
              <a:rPr lang="es-ES" sz="2200" dirty="0" smtClean="0"/>
              <a:t>Clasificación a partir de las señales EEG.</a:t>
            </a:r>
          </a:p>
        </p:txBody>
      </p:sp>
      <p:pic>
        <p:nvPicPr>
          <p:cNvPr id="3076" name="Picture 4" descr="C:\Users\Javi\Dropbox\TFM\memoria\presentacion\introduccion\ee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3576" y="3816459"/>
            <a:ext cx="1982440" cy="144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Resultado de imagen de electroencephalography experimen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3359466"/>
            <a:ext cx="1619250" cy="2157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/>
          <p:cNvCxnSpPr/>
          <p:nvPr/>
        </p:nvCxnSpPr>
        <p:spPr>
          <a:xfrm>
            <a:off x="2195736" y="4502528"/>
            <a:ext cx="504056" cy="0"/>
          </a:xfrm>
          <a:prstGeom prst="straightConnector1">
            <a:avLst/>
          </a:prstGeom>
          <a:noFill/>
          <a:ln w="25400" cap="flat">
            <a:solidFill>
              <a:srgbClr val="FFC000"/>
            </a:solidFill>
            <a:prstDash val="solid"/>
            <a:bevel/>
            <a:tailEnd type="arrow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4" name="Straight Arrow Connector 13"/>
          <p:cNvCxnSpPr/>
          <p:nvPr/>
        </p:nvCxnSpPr>
        <p:spPr>
          <a:xfrm>
            <a:off x="4788024" y="4508816"/>
            <a:ext cx="504056" cy="0"/>
          </a:xfrm>
          <a:prstGeom prst="straightConnector1">
            <a:avLst/>
          </a:prstGeom>
          <a:noFill/>
          <a:ln w="25400" cap="flat">
            <a:solidFill>
              <a:srgbClr val="FFC000"/>
            </a:solidFill>
            <a:prstDash val="solid"/>
            <a:bevel/>
            <a:tailEnd type="arrow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3" name="Freeform 12"/>
          <p:cNvSpPr/>
          <p:nvPr/>
        </p:nvSpPr>
        <p:spPr>
          <a:xfrm>
            <a:off x="5304077" y="3626373"/>
            <a:ext cx="1530489" cy="1888096"/>
          </a:xfrm>
          <a:custGeom>
            <a:avLst/>
            <a:gdLst>
              <a:gd name="connsiteX0" fmla="*/ 719667 w 1530489"/>
              <a:gd name="connsiteY0" fmla="*/ 220133 h 1888096"/>
              <a:gd name="connsiteX1" fmla="*/ 719667 w 1530489"/>
              <a:gd name="connsiteY1" fmla="*/ 220133 h 1888096"/>
              <a:gd name="connsiteX2" fmla="*/ 635000 w 1530489"/>
              <a:gd name="connsiteY2" fmla="*/ 160866 h 1888096"/>
              <a:gd name="connsiteX3" fmla="*/ 584200 w 1530489"/>
              <a:gd name="connsiteY3" fmla="*/ 143933 h 1888096"/>
              <a:gd name="connsiteX4" fmla="*/ 558800 w 1530489"/>
              <a:gd name="connsiteY4" fmla="*/ 135466 h 1888096"/>
              <a:gd name="connsiteX5" fmla="*/ 364067 w 1530489"/>
              <a:gd name="connsiteY5" fmla="*/ 143933 h 1888096"/>
              <a:gd name="connsiteX6" fmla="*/ 279400 w 1530489"/>
              <a:gd name="connsiteY6" fmla="*/ 186266 h 1888096"/>
              <a:gd name="connsiteX7" fmla="*/ 262467 w 1530489"/>
              <a:gd name="connsiteY7" fmla="*/ 203200 h 1888096"/>
              <a:gd name="connsiteX8" fmla="*/ 245534 w 1530489"/>
              <a:gd name="connsiteY8" fmla="*/ 228600 h 1888096"/>
              <a:gd name="connsiteX9" fmla="*/ 203200 w 1530489"/>
              <a:gd name="connsiteY9" fmla="*/ 262466 h 1888096"/>
              <a:gd name="connsiteX10" fmla="*/ 186267 w 1530489"/>
              <a:gd name="connsiteY10" fmla="*/ 279400 h 1888096"/>
              <a:gd name="connsiteX11" fmla="*/ 169334 w 1530489"/>
              <a:gd name="connsiteY11" fmla="*/ 330200 h 1888096"/>
              <a:gd name="connsiteX12" fmla="*/ 160867 w 1530489"/>
              <a:gd name="connsiteY12" fmla="*/ 355600 h 1888096"/>
              <a:gd name="connsiteX13" fmla="*/ 143934 w 1530489"/>
              <a:gd name="connsiteY13" fmla="*/ 414866 h 1888096"/>
              <a:gd name="connsiteX14" fmla="*/ 152400 w 1530489"/>
              <a:gd name="connsiteY14" fmla="*/ 474133 h 1888096"/>
              <a:gd name="connsiteX15" fmla="*/ 194734 w 1530489"/>
              <a:gd name="connsiteY15" fmla="*/ 524933 h 1888096"/>
              <a:gd name="connsiteX16" fmla="*/ 245534 w 1530489"/>
              <a:gd name="connsiteY16" fmla="*/ 558800 h 1888096"/>
              <a:gd name="connsiteX17" fmla="*/ 270934 w 1530489"/>
              <a:gd name="connsiteY17" fmla="*/ 584200 h 1888096"/>
              <a:gd name="connsiteX18" fmla="*/ 304800 w 1530489"/>
              <a:gd name="connsiteY18" fmla="*/ 592666 h 1888096"/>
              <a:gd name="connsiteX19" fmla="*/ 270934 w 1530489"/>
              <a:gd name="connsiteY19" fmla="*/ 601133 h 1888096"/>
              <a:gd name="connsiteX20" fmla="*/ 228600 w 1530489"/>
              <a:gd name="connsiteY20" fmla="*/ 635000 h 1888096"/>
              <a:gd name="connsiteX21" fmla="*/ 203200 w 1530489"/>
              <a:gd name="connsiteY21" fmla="*/ 651933 h 1888096"/>
              <a:gd name="connsiteX22" fmla="*/ 152400 w 1530489"/>
              <a:gd name="connsiteY22" fmla="*/ 719666 h 1888096"/>
              <a:gd name="connsiteX23" fmla="*/ 127000 w 1530489"/>
              <a:gd name="connsiteY23" fmla="*/ 770466 h 1888096"/>
              <a:gd name="connsiteX24" fmla="*/ 110067 w 1530489"/>
              <a:gd name="connsiteY24" fmla="*/ 838200 h 1888096"/>
              <a:gd name="connsiteX25" fmla="*/ 101600 w 1530489"/>
              <a:gd name="connsiteY25" fmla="*/ 863600 h 1888096"/>
              <a:gd name="connsiteX26" fmla="*/ 84667 w 1530489"/>
              <a:gd name="connsiteY26" fmla="*/ 948266 h 1888096"/>
              <a:gd name="connsiteX27" fmla="*/ 93134 w 1530489"/>
              <a:gd name="connsiteY27" fmla="*/ 1126066 h 1888096"/>
              <a:gd name="connsiteX28" fmla="*/ 101600 w 1530489"/>
              <a:gd name="connsiteY28" fmla="*/ 1151466 h 1888096"/>
              <a:gd name="connsiteX29" fmla="*/ 118534 w 1530489"/>
              <a:gd name="connsiteY29" fmla="*/ 1168400 h 1888096"/>
              <a:gd name="connsiteX30" fmla="*/ 101600 w 1530489"/>
              <a:gd name="connsiteY30" fmla="*/ 1202266 h 1888096"/>
              <a:gd name="connsiteX31" fmla="*/ 59267 w 1530489"/>
              <a:gd name="connsiteY31" fmla="*/ 1236133 h 1888096"/>
              <a:gd name="connsiteX32" fmla="*/ 42334 w 1530489"/>
              <a:gd name="connsiteY32" fmla="*/ 1270000 h 1888096"/>
              <a:gd name="connsiteX33" fmla="*/ 33867 w 1530489"/>
              <a:gd name="connsiteY33" fmla="*/ 1295400 h 1888096"/>
              <a:gd name="connsiteX34" fmla="*/ 16934 w 1530489"/>
              <a:gd name="connsiteY34" fmla="*/ 1320800 h 1888096"/>
              <a:gd name="connsiteX35" fmla="*/ 8467 w 1530489"/>
              <a:gd name="connsiteY35" fmla="*/ 1354666 h 1888096"/>
              <a:gd name="connsiteX36" fmla="*/ 0 w 1530489"/>
              <a:gd name="connsiteY36" fmla="*/ 1380066 h 1888096"/>
              <a:gd name="connsiteX37" fmla="*/ 8467 w 1530489"/>
              <a:gd name="connsiteY37" fmla="*/ 1490133 h 1888096"/>
              <a:gd name="connsiteX38" fmla="*/ 25400 w 1530489"/>
              <a:gd name="connsiteY38" fmla="*/ 1524000 h 1888096"/>
              <a:gd name="connsiteX39" fmla="*/ 33867 w 1530489"/>
              <a:gd name="connsiteY39" fmla="*/ 1549400 h 1888096"/>
              <a:gd name="connsiteX40" fmla="*/ 67734 w 1530489"/>
              <a:gd name="connsiteY40" fmla="*/ 1591733 h 1888096"/>
              <a:gd name="connsiteX41" fmla="*/ 84667 w 1530489"/>
              <a:gd name="connsiteY41" fmla="*/ 1617133 h 1888096"/>
              <a:gd name="connsiteX42" fmla="*/ 110067 w 1530489"/>
              <a:gd name="connsiteY42" fmla="*/ 1642533 h 1888096"/>
              <a:gd name="connsiteX43" fmla="*/ 160867 w 1530489"/>
              <a:gd name="connsiteY43" fmla="*/ 1693333 h 1888096"/>
              <a:gd name="connsiteX44" fmla="*/ 211667 w 1530489"/>
              <a:gd name="connsiteY44" fmla="*/ 1710266 h 1888096"/>
              <a:gd name="connsiteX45" fmla="*/ 245534 w 1530489"/>
              <a:gd name="connsiteY45" fmla="*/ 1727200 h 1888096"/>
              <a:gd name="connsiteX46" fmla="*/ 304800 w 1530489"/>
              <a:gd name="connsiteY46" fmla="*/ 1744133 h 1888096"/>
              <a:gd name="connsiteX47" fmla="*/ 330200 w 1530489"/>
              <a:gd name="connsiteY47" fmla="*/ 1752600 h 1888096"/>
              <a:gd name="connsiteX48" fmla="*/ 397934 w 1530489"/>
              <a:gd name="connsiteY48" fmla="*/ 1769533 h 1888096"/>
              <a:gd name="connsiteX49" fmla="*/ 448734 w 1530489"/>
              <a:gd name="connsiteY49" fmla="*/ 1794933 h 1888096"/>
              <a:gd name="connsiteX50" fmla="*/ 491067 w 1530489"/>
              <a:gd name="connsiteY50" fmla="*/ 1820333 h 1888096"/>
              <a:gd name="connsiteX51" fmla="*/ 516467 w 1530489"/>
              <a:gd name="connsiteY51" fmla="*/ 1837266 h 1888096"/>
              <a:gd name="connsiteX52" fmla="*/ 550334 w 1530489"/>
              <a:gd name="connsiteY52" fmla="*/ 1845733 h 1888096"/>
              <a:gd name="connsiteX53" fmla="*/ 618067 w 1530489"/>
              <a:gd name="connsiteY53" fmla="*/ 1862666 h 1888096"/>
              <a:gd name="connsiteX54" fmla="*/ 643467 w 1530489"/>
              <a:gd name="connsiteY54" fmla="*/ 1879600 h 1888096"/>
              <a:gd name="connsiteX55" fmla="*/ 804334 w 1530489"/>
              <a:gd name="connsiteY55" fmla="*/ 1879600 h 1888096"/>
              <a:gd name="connsiteX56" fmla="*/ 872067 w 1530489"/>
              <a:gd name="connsiteY56" fmla="*/ 1854200 h 1888096"/>
              <a:gd name="connsiteX57" fmla="*/ 922867 w 1530489"/>
              <a:gd name="connsiteY57" fmla="*/ 1837266 h 1888096"/>
              <a:gd name="connsiteX58" fmla="*/ 973667 w 1530489"/>
              <a:gd name="connsiteY58" fmla="*/ 1803400 h 1888096"/>
              <a:gd name="connsiteX59" fmla="*/ 999067 w 1530489"/>
              <a:gd name="connsiteY59" fmla="*/ 1794933 h 1888096"/>
              <a:gd name="connsiteX60" fmla="*/ 1075267 w 1530489"/>
              <a:gd name="connsiteY60" fmla="*/ 1778000 h 1888096"/>
              <a:gd name="connsiteX61" fmla="*/ 1117600 w 1530489"/>
              <a:gd name="connsiteY61" fmla="*/ 1761066 h 1888096"/>
              <a:gd name="connsiteX62" fmla="*/ 1185334 w 1530489"/>
              <a:gd name="connsiteY62" fmla="*/ 1727200 h 1888096"/>
              <a:gd name="connsiteX63" fmla="*/ 1227667 w 1530489"/>
              <a:gd name="connsiteY63" fmla="*/ 1684866 h 1888096"/>
              <a:gd name="connsiteX64" fmla="*/ 1278467 w 1530489"/>
              <a:gd name="connsiteY64" fmla="*/ 1642533 h 1888096"/>
              <a:gd name="connsiteX65" fmla="*/ 1295400 w 1530489"/>
              <a:gd name="connsiteY65" fmla="*/ 1591733 h 1888096"/>
              <a:gd name="connsiteX66" fmla="*/ 1329267 w 1530489"/>
              <a:gd name="connsiteY66" fmla="*/ 1532466 h 1888096"/>
              <a:gd name="connsiteX67" fmla="*/ 1363134 w 1530489"/>
              <a:gd name="connsiteY67" fmla="*/ 1515533 h 1888096"/>
              <a:gd name="connsiteX68" fmla="*/ 1405467 w 1530489"/>
              <a:gd name="connsiteY68" fmla="*/ 1473200 h 1888096"/>
              <a:gd name="connsiteX69" fmla="*/ 1413934 w 1530489"/>
              <a:gd name="connsiteY69" fmla="*/ 1447800 h 1888096"/>
              <a:gd name="connsiteX70" fmla="*/ 1439334 w 1530489"/>
              <a:gd name="connsiteY70" fmla="*/ 1430866 h 1888096"/>
              <a:gd name="connsiteX71" fmla="*/ 1473200 w 1530489"/>
              <a:gd name="connsiteY71" fmla="*/ 1380066 h 1888096"/>
              <a:gd name="connsiteX72" fmla="*/ 1498600 w 1530489"/>
              <a:gd name="connsiteY72" fmla="*/ 1320800 h 1888096"/>
              <a:gd name="connsiteX73" fmla="*/ 1515534 w 1530489"/>
              <a:gd name="connsiteY73" fmla="*/ 1295400 h 1888096"/>
              <a:gd name="connsiteX74" fmla="*/ 1515534 w 1530489"/>
              <a:gd name="connsiteY74" fmla="*/ 1075266 h 1888096"/>
              <a:gd name="connsiteX75" fmla="*/ 1481667 w 1530489"/>
              <a:gd name="connsiteY75" fmla="*/ 1024466 h 1888096"/>
              <a:gd name="connsiteX76" fmla="*/ 1430867 w 1530489"/>
              <a:gd name="connsiteY76" fmla="*/ 1007533 h 1888096"/>
              <a:gd name="connsiteX77" fmla="*/ 1439334 w 1530489"/>
              <a:gd name="connsiteY77" fmla="*/ 931333 h 1888096"/>
              <a:gd name="connsiteX78" fmla="*/ 1447800 w 1530489"/>
              <a:gd name="connsiteY78" fmla="*/ 889000 h 1888096"/>
              <a:gd name="connsiteX79" fmla="*/ 1430867 w 1530489"/>
              <a:gd name="connsiteY79" fmla="*/ 745066 h 1888096"/>
              <a:gd name="connsiteX80" fmla="*/ 1397000 w 1530489"/>
              <a:gd name="connsiteY80" fmla="*/ 677333 h 1888096"/>
              <a:gd name="connsiteX81" fmla="*/ 1371600 w 1530489"/>
              <a:gd name="connsiteY81" fmla="*/ 651933 h 1888096"/>
              <a:gd name="connsiteX82" fmla="*/ 1363134 w 1530489"/>
              <a:gd name="connsiteY82" fmla="*/ 626533 h 1888096"/>
              <a:gd name="connsiteX83" fmla="*/ 1337734 w 1530489"/>
              <a:gd name="connsiteY83" fmla="*/ 609600 h 1888096"/>
              <a:gd name="connsiteX84" fmla="*/ 1320800 w 1530489"/>
              <a:gd name="connsiteY84" fmla="*/ 592666 h 1888096"/>
              <a:gd name="connsiteX85" fmla="*/ 1303867 w 1530489"/>
              <a:gd name="connsiteY85" fmla="*/ 457200 h 1888096"/>
              <a:gd name="connsiteX86" fmla="*/ 1286934 w 1530489"/>
              <a:gd name="connsiteY86" fmla="*/ 397933 h 1888096"/>
              <a:gd name="connsiteX87" fmla="*/ 1270000 w 1530489"/>
              <a:gd name="connsiteY87" fmla="*/ 321733 h 1888096"/>
              <a:gd name="connsiteX88" fmla="*/ 1244600 w 1530489"/>
              <a:gd name="connsiteY88" fmla="*/ 287866 h 1888096"/>
              <a:gd name="connsiteX89" fmla="*/ 1227667 w 1530489"/>
              <a:gd name="connsiteY89" fmla="*/ 254000 h 1888096"/>
              <a:gd name="connsiteX90" fmla="*/ 1219200 w 1530489"/>
              <a:gd name="connsiteY90" fmla="*/ 228600 h 1888096"/>
              <a:gd name="connsiteX91" fmla="*/ 1168400 w 1530489"/>
              <a:gd name="connsiteY91" fmla="*/ 143933 h 1888096"/>
              <a:gd name="connsiteX92" fmla="*/ 1143000 w 1530489"/>
              <a:gd name="connsiteY92" fmla="*/ 118533 h 1888096"/>
              <a:gd name="connsiteX93" fmla="*/ 1126067 w 1530489"/>
              <a:gd name="connsiteY93" fmla="*/ 93133 h 1888096"/>
              <a:gd name="connsiteX94" fmla="*/ 1092200 w 1530489"/>
              <a:gd name="connsiteY94" fmla="*/ 84666 h 1888096"/>
              <a:gd name="connsiteX95" fmla="*/ 1075267 w 1530489"/>
              <a:gd name="connsiteY95" fmla="*/ 59266 h 1888096"/>
              <a:gd name="connsiteX96" fmla="*/ 1007534 w 1530489"/>
              <a:gd name="connsiteY96" fmla="*/ 33866 h 1888096"/>
              <a:gd name="connsiteX97" fmla="*/ 973667 w 1530489"/>
              <a:gd name="connsiteY97" fmla="*/ 16933 h 1888096"/>
              <a:gd name="connsiteX98" fmla="*/ 939800 w 1530489"/>
              <a:gd name="connsiteY98" fmla="*/ 8466 h 1888096"/>
              <a:gd name="connsiteX99" fmla="*/ 914400 w 1530489"/>
              <a:gd name="connsiteY99" fmla="*/ 0 h 1888096"/>
              <a:gd name="connsiteX100" fmla="*/ 745067 w 1530489"/>
              <a:gd name="connsiteY100" fmla="*/ 16933 h 1888096"/>
              <a:gd name="connsiteX101" fmla="*/ 719667 w 1530489"/>
              <a:gd name="connsiteY101" fmla="*/ 33866 h 1888096"/>
              <a:gd name="connsiteX102" fmla="*/ 711200 w 1530489"/>
              <a:gd name="connsiteY102" fmla="*/ 59266 h 1888096"/>
              <a:gd name="connsiteX103" fmla="*/ 694267 w 1530489"/>
              <a:gd name="connsiteY103" fmla="*/ 160866 h 1888096"/>
              <a:gd name="connsiteX104" fmla="*/ 719667 w 1530489"/>
              <a:gd name="connsiteY104" fmla="*/ 220133 h 188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</a:cxnLst>
            <a:rect l="l" t="t" r="r" b="b"/>
            <a:pathLst>
              <a:path w="1530489" h="1888096">
                <a:moveTo>
                  <a:pt x="719667" y="220133"/>
                </a:moveTo>
                <a:lnTo>
                  <a:pt x="719667" y="220133"/>
                </a:lnTo>
                <a:cubicBezTo>
                  <a:pt x="691445" y="200377"/>
                  <a:pt x="667682" y="171760"/>
                  <a:pt x="635000" y="160866"/>
                </a:cubicBezTo>
                <a:lnTo>
                  <a:pt x="584200" y="143933"/>
                </a:lnTo>
                <a:lnTo>
                  <a:pt x="558800" y="135466"/>
                </a:lnTo>
                <a:cubicBezTo>
                  <a:pt x="493889" y="138288"/>
                  <a:pt x="428862" y="139133"/>
                  <a:pt x="364067" y="143933"/>
                </a:cubicBezTo>
                <a:cubicBezTo>
                  <a:pt x="333094" y="146227"/>
                  <a:pt x="300291" y="165373"/>
                  <a:pt x="279400" y="186266"/>
                </a:cubicBezTo>
                <a:cubicBezTo>
                  <a:pt x="273756" y="191911"/>
                  <a:pt x="267454" y="196967"/>
                  <a:pt x="262467" y="203200"/>
                </a:cubicBezTo>
                <a:cubicBezTo>
                  <a:pt x="256110" y="211146"/>
                  <a:pt x="251891" y="220654"/>
                  <a:pt x="245534" y="228600"/>
                </a:cubicBezTo>
                <a:cubicBezTo>
                  <a:pt x="227363" y="251313"/>
                  <a:pt x="227646" y="242908"/>
                  <a:pt x="203200" y="262466"/>
                </a:cubicBezTo>
                <a:cubicBezTo>
                  <a:pt x="196967" y="267453"/>
                  <a:pt x="191911" y="273755"/>
                  <a:pt x="186267" y="279400"/>
                </a:cubicBezTo>
                <a:lnTo>
                  <a:pt x="169334" y="330200"/>
                </a:lnTo>
                <a:cubicBezTo>
                  <a:pt x="166512" y="338667"/>
                  <a:pt x="163032" y="346942"/>
                  <a:pt x="160867" y="355600"/>
                </a:cubicBezTo>
                <a:cubicBezTo>
                  <a:pt x="150235" y="398124"/>
                  <a:pt x="156079" y="378427"/>
                  <a:pt x="143934" y="414866"/>
                </a:cubicBezTo>
                <a:cubicBezTo>
                  <a:pt x="146756" y="434622"/>
                  <a:pt x="146666" y="455018"/>
                  <a:pt x="152400" y="474133"/>
                </a:cubicBezTo>
                <a:cubicBezTo>
                  <a:pt x="156653" y="488311"/>
                  <a:pt x="184875" y="517265"/>
                  <a:pt x="194734" y="524933"/>
                </a:cubicBezTo>
                <a:cubicBezTo>
                  <a:pt x="210798" y="537428"/>
                  <a:pt x="231143" y="544409"/>
                  <a:pt x="245534" y="558800"/>
                </a:cubicBezTo>
                <a:cubicBezTo>
                  <a:pt x="254001" y="567267"/>
                  <a:pt x="260538" y="578259"/>
                  <a:pt x="270934" y="584200"/>
                </a:cubicBezTo>
                <a:cubicBezTo>
                  <a:pt x="281037" y="589973"/>
                  <a:pt x="293511" y="589844"/>
                  <a:pt x="304800" y="592666"/>
                </a:cubicBezTo>
                <a:cubicBezTo>
                  <a:pt x="293511" y="595488"/>
                  <a:pt x="281629" y="596549"/>
                  <a:pt x="270934" y="601133"/>
                </a:cubicBezTo>
                <a:cubicBezTo>
                  <a:pt x="242868" y="613161"/>
                  <a:pt x="249610" y="618192"/>
                  <a:pt x="228600" y="635000"/>
                </a:cubicBezTo>
                <a:cubicBezTo>
                  <a:pt x="220654" y="641357"/>
                  <a:pt x="211667" y="646289"/>
                  <a:pt x="203200" y="651933"/>
                </a:cubicBezTo>
                <a:cubicBezTo>
                  <a:pt x="164906" y="709375"/>
                  <a:pt x="183725" y="688343"/>
                  <a:pt x="152400" y="719666"/>
                </a:cubicBezTo>
                <a:cubicBezTo>
                  <a:pt x="131121" y="783509"/>
                  <a:pt x="159826" y="704815"/>
                  <a:pt x="127000" y="770466"/>
                </a:cubicBezTo>
                <a:cubicBezTo>
                  <a:pt x="117325" y="789815"/>
                  <a:pt x="114896" y="818886"/>
                  <a:pt x="110067" y="838200"/>
                </a:cubicBezTo>
                <a:cubicBezTo>
                  <a:pt x="107902" y="846858"/>
                  <a:pt x="103607" y="854904"/>
                  <a:pt x="101600" y="863600"/>
                </a:cubicBezTo>
                <a:cubicBezTo>
                  <a:pt x="95128" y="891644"/>
                  <a:pt x="84667" y="948266"/>
                  <a:pt x="84667" y="948266"/>
                </a:cubicBezTo>
                <a:cubicBezTo>
                  <a:pt x="87489" y="1007533"/>
                  <a:pt x="88207" y="1066937"/>
                  <a:pt x="93134" y="1126066"/>
                </a:cubicBezTo>
                <a:cubicBezTo>
                  <a:pt x="93875" y="1134960"/>
                  <a:pt x="97008" y="1143813"/>
                  <a:pt x="101600" y="1151466"/>
                </a:cubicBezTo>
                <a:cubicBezTo>
                  <a:pt x="105707" y="1158311"/>
                  <a:pt x="112889" y="1162755"/>
                  <a:pt x="118534" y="1168400"/>
                </a:cubicBezTo>
                <a:cubicBezTo>
                  <a:pt x="112889" y="1179689"/>
                  <a:pt x="108601" y="1191765"/>
                  <a:pt x="101600" y="1202266"/>
                </a:cubicBezTo>
                <a:cubicBezTo>
                  <a:pt x="91947" y="1216746"/>
                  <a:pt x="72857" y="1227073"/>
                  <a:pt x="59267" y="1236133"/>
                </a:cubicBezTo>
                <a:cubicBezTo>
                  <a:pt x="53623" y="1247422"/>
                  <a:pt x="47306" y="1258399"/>
                  <a:pt x="42334" y="1270000"/>
                </a:cubicBezTo>
                <a:cubicBezTo>
                  <a:pt x="38818" y="1278203"/>
                  <a:pt x="37858" y="1287418"/>
                  <a:pt x="33867" y="1295400"/>
                </a:cubicBezTo>
                <a:cubicBezTo>
                  <a:pt x="29316" y="1304501"/>
                  <a:pt x="22578" y="1312333"/>
                  <a:pt x="16934" y="1320800"/>
                </a:cubicBezTo>
                <a:cubicBezTo>
                  <a:pt x="14112" y="1332089"/>
                  <a:pt x="11664" y="1343478"/>
                  <a:pt x="8467" y="1354666"/>
                </a:cubicBezTo>
                <a:cubicBezTo>
                  <a:pt x="6015" y="1363247"/>
                  <a:pt x="0" y="1371141"/>
                  <a:pt x="0" y="1380066"/>
                </a:cubicBezTo>
                <a:cubicBezTo>
                  <a:pt x="0" y="1416863"/>
                  <a:pt x="2072" y="1453896"/>
                  <a:pt x="8467" y="1490133"/>
                </a:cubicBezTo>
                <a:cubicBezTo>
                  <a:pt x="10660" y="1502562"/>
                  <a:pt x="20428" y="1512399"/>
                  <a:pt x="25400" y="1524000"/>
                </a:cubicBezTo>
                <a:cubicBezTo>
                  <a:pt x="28916" y="1532203"/>
                  <a:pt x="29876" y="1541418"/>
                  <a:pt x="33867" y="1549400"/>
                </a:cubicBezTo>
                <a:cubicBezTo>
                  <a:pt x="51243" y="1584151"/>
                  <a:pt x="46731" y="1565480"/>
                  <a:pt x="67734" y="1591733"/>
                </a:cubicBezTo>
                <a:cubicBezTo>
                  <a:pt x="74091" y="1599679"/>
                  <a:pt x="78153" y="1609316"/>
                  <a:pt x="84667" y="1617133"/>
                </a:cubicBezTo>
                <a:cubicBezTo>
                  <a:pt x="92332" y="1626331"/>
                  <a:pt x="102275" y="1633442"/>
                  <a:pt x="110067" y="1642533"/>
                </a:cubicBezTo>
                <a:cubicBezTo>
                  <a:pt x="132995" y="1669283"/>
                  <a:pt x="129910" y="1679575"/>
                  <a:pt x="160867" y="1693333"/>
                </a:cubicBezTo>
                <a:cubicBezTo>
                  <a:pt x="177178" y="1700582"/>
                  <a:pt x="195702" y="1702283"/>
                  <a:pt x="211667" y="1710266"/>
                </a:cubicBezTo>
                <a:cubicBezTo>
                  <a:pt x="222956" y="1715911"/>
                  <a:pt x="233933" y="1722228"/>
                  <a:pt x="245534" y="1727200"/>
                </a:cubicBezTo>
                <a:cubicBezTo>
                  <a:pt x="265826" y="1735897"/>
                  <a:pt x="283329" y="1737998"/>
                  <a:pt x="304800" y="1744133"/>
                </a:cubicBezTo>
                <a:cubicBezTo>
                  <a:pt x="313381" y="1746585"/>
                  <a:pt x="321590" y="1750252"/>
                  <a:pt x="330200" y="1752600"/>
                </a:cubicBezTo>
                <a:cubicBezTo>
                  <a:pt x="352653" y="1758723"/>
                  <a:pt x="375356" y="1763889"/>
                  <a:pt x="397934" y="1769533"/>
                </a:cubicBezTo>
                <a:cubicBezTo>
                  <a:pt x="470730" y="1818063"/>
                  <a:pt x="378624" y="1759878"/>
                  <a:pt x="448734" y="1794933"/>
                </a:cubicBezTo>
                <a:cubicBezTo>
                  <a:pt x="463453" y="1802292"/>
                  <a:pt x="477112" y="1811611"/>
                  <a:pt x="491067" y="1820333"/>
                </a:cubicBezTo>
                <a:cubicBezTo>
                  <a:pt x="499696" y="1825726"/>
                  <a:pt x="507114" y="1833258"/>
                  <a:pt x="516467" y="1837266"/>
                </a:cubicBezTo>
                <a:cubicBezTo>
                  <a:pt x="527163" y="1841850"/>
                  <a:pt x="539145" y="1842536"/>
                  <a:pt x="550334" y="1845733"/>
                </a:cubicBezTo>
                <a:cubicBezTo>
                  <a:pt x="611077" y="1863089"/>
                  <a:pt x="532007" y="1845455"/>
                  <a:pt x="618067" y="1862666"/>
                </a:cubicBezTo>
                <a:cubicBezTo>
                  <a:pt x="626534" y="1868311"/>
                  <a:pt x="633650" y="1876923"/>
                  <a:pt x="643467" y="1879600"/>
                </a:cubicBezTo>
                <a:cubicBezTo>
                  <a:pt x="702046" y="1895576"/>
                  <a:pt x="743459" y="1885134"/>
                  <a:pt x="804334" y="1879600"/>
                </a:cubicBezTo>
                <a:cubicBezTo>
                  <a:pt x="904692" y="1859528"/>
                  <a:pt x="800719" y="1885910"/>
                  <a:pt x="872067" y="1854200"/>
                </a:cubicBezTo>
                <a:cubicBezTo>
                  <a:pt x="888378" y="1846951"/>
                  <a:pt x="908015" y="1847167"/>
                  <a:pt x="922867" y="1837266"/>
                </a:cubicBezTo>
                <a:cubicBezTo>
                  <a:pt x="939800" y="1825977"/>
                  <a:pt x="954360" y="1809836"/>
                  <a:pt x="973667" y="1803400"/>
                </a:cubicBezTo>
                <a:cubicBezTo>
                  <a:pt x="982134" y="1800578"/>
                  <a:pt x="990409" y="1797098"/>
                  <a:pt x="999067" y="1794933"/>
                </a:cubicBezTo>
                <a:cubicBezTo>
                  <a:pt x="1025890" y="1788227"/>
                  <a:pt x="1049207" y="1786687"/>
                  <a:pt x="1075267" y="1778000"/>
                </a:cubicBezTo>
                <a:cubicBezTo>
                  <a:pt x="1089685" y="1773194"/>
                  <a:pt x="1103801" y="1767435"/>
                  <a:pt x="1117600" y="1761066"/>
                </a:cubicBezTo>
                <a:cubicBezTo>
                  <a:pt x="1140519" y="1750488"/>
                  <a:pt x="1185334" y="1727200"/>
                  <a:pt x="1185334" y="1727200"/>
                </a:cubicBezTo>
                <a:cubicBezTo>
                  <a:pt x="1216377" y="1680635"/>
                  <a:pt x="1185335" y="1720143"/>
                  <a:pt x="1227667" y="1684866"/>
                </a:cubicBezTo>
                <a:cubicBezTo>
                  <a:pt x="1292850" y="1630546"/>
                  <a:pt x="1215410" y="1684570"/>
                  <a:pt x="1278467" y="1642533"/>
                </a:cubicBezTo>
                <a:lnTo>
                  <a:pt x="1295400" y="1591733"/>
                </a:lnTo>
                <a:cubicBezTo>
                  <a:pt x="1304006" y="1565914"/>
                  <a:pt x="1305348" y="1552968"/>
                  <a:pt x="1329267" y="1532466"/>
                </a:cubicBezTo>
                <a:cubicBezTo>
                  <a:pt x="1338850" y="1524252"/>
                  <a:pt x="1351845" y="1521177"/>
                  <a:pt x="1363134" y="1515533"/>
                </a:cubicBezTo>
                <a:cubicBezTo>
                  <a:pt x="1382988" y="1455967"/>
                  <a:pt x="1353157" y="1525509"/>
                  <a:pt x="1405467" y="1473200"/>
                </a:cubicBezTo>
                <a:cubicBezTo>
                  <a:pt x="1411778" y="1466889"/>
                  <a:pt x="1408359" y="1454769"/>
                  <a:pt x="1413934" y="1447800"/>
                </a:cubicBezTo>
                <a:cubicBezTo>
                  <a:pt x="1420291" y="1439854"/>
                  <a:pt x="1430867" y="1436511"/>
                  <a:pt x="1439334" y="1430866"/>
                </a:cubicBezTo>
                <a:cubicBezTo>
                  <a:pt x="1457493" y="1376383"/>
                  <a:pt x="1433564" y="1435555"/>
                  <a:pt x="1473200" y="1380066"/>
                </a:cubicBezTo>
                <a:cubicBezTo>
                  <a:pt x="1502570" y="1338949"/>
                  <a:pt x="1480172" y="1357657"/>
                  <a:pt x="1498600" y="1320800"/>
                </a:cubicBezTo>
                <a:cubicBezTo>
                  <a:pt x="1503151" y="1311698"/>
                  <a:pt x="1509889" y="1303867"/>
                  <a:pt x="1515534" y="1295400"/>
                </a:cubicBezTo>
                <a:cubicBezTo>
                  <a:pt x="1532306" y="1211532"/>
                  <a:pt x="1538411" y="1198802"/>
                  <a:pt x="1515534" y="1075266"/>
                </a:cubicBezTo>
                <a:cubicBezTo>
                  <a:pt x="1511828" y="1055255"/>
                  <a:pt x="1500974" y="1030902"/>
                  <a:pt x="1481667" y="1024466"/>
                </a:cubicBezTo>
                <a:lnTo>
                  <a:pt x="1430867" y="1007533"/>
                </a:lnTo>
                <a:cubicBezTo>
                  <a:pt x="1433689" y="982133"/>
                  <a:pt x="1435720" y="956632"/>
                  <a:pt x="1439334" y="931333"/>
                </a:cubicBezTo>
                <a:cubicBezTo>
                  <a:pt x="1441369" y="917087"/>
                  <a:pt x="1447800" y="903390"/>
                  <a:pt x="1447800" y="889000"/>
                </a:cubicBezTo>
                <a:cubicBezTo>
                  <a:pt x="1447800" y="877782"/>
                  <a:pt x="1445300" y="779703"/>
                  <a:pt x="1430867" y="745066"/>
                </a:cubicBezTo>
                <a:cubicBezTo>
                  <a:pt x="1421158" y="721765"/>
                  <a:pt x="1414849" y="695182"/>
                  <a:pt x="1397000" y="677333"/>
                </a:cubicBezTo>
                <a:lnTo>
                  <a:pt x="1371600" y="651933"/>
                </a:lnTo>
                <a:cubicBezTo>
                  <a:pt x="1368778" y="643466"/>
                  <a:pt x="1368709" y="633502"/>
                  <a:pt x="1363134" y="626533"/>
                </a:cubicBezTo>
                <a:cubicBezTo>
                  <a:pt x="1356777" y="618587"/>
                  <a:pt x="1345680" y="615957"/>
                  <a:pt x="1337734" y="609600"/>
                </a:cubicBezTo>
                <a:cubicBezTo>
                  <a:pt x="1331500" y="604613"/>
                  <a:pt x="1326445" y="598311"/>
                  <a:pt x="1320800" y="592666"/>
                </a:cubicBezTo>
                <a:cubicBezTo>
                  <a:pt x="1298882" y="526908"/>
                  <a:pt x="1320507" y="598630"/>
                  <a:pt x="1303867" y="457200"/>
                </a:cubicBezTo>
                <a:cubicBezTo>
                  <a:pt x="1300349" y="427295"/>
                  <a:pt x="1293624" y="424694"/>
                  <a:pt x="1286934" y="397933"/>
                </a:cubicBezTo>
                <a:cubicBezTo>
                  <a:pt x="1285598" y="392589"/>
                  <a:pt x="1274346" y="330424"/>
                  <a:pt x="1270000" y="321733"/>
                </a:cubicBezTo>
                <a:cubicBezTo>
                  <a:pt x="1263689" y="309112"/>
                  <a:pt x="1252079" y="299832"/>
                  <a:pt x="1244600" y="287866"/>
                </a:cubicBezTo>
                <a:cubicBezTo>
                  <a:pt x="1237911" y="277163"/>
                  <a:pt x="1232639" y="265601"/>
                  <a:pt x="1227667" y="254000"/>
                </a:cubicBezTo>
                <a:cubicBezTo>
                  <a:pt x="1224151" y="245797"/>
                  <a:pt x="1222716" y="236803"/>
                  <a:pt x="1219200" y="228600"/>
                </a:cubicBezTo>
                <a:cubicBezTo>
                  <a:pt x="1209178" y="205214"/>
                  <a:pt x="1183450" y="158983"/>
                  <a:pt x="1168400" y="143933"/>
                </a:cubicBezTo>
                <a:cubicBezTo>
                  <a:pt x="1159933" y="135466"/>
                  <a:pt x="1150665" y="127731"/>
                  <a:pt x="1143000" y="118533"/>
                </a:cubicBezTo>
                <a:cubicBezTo>
                  <a:pt x="1136486" y="110716"/>
                  <a:pt x="1134534" y="98777"/>
                  <a:pt x="1126067" y="93133"/>
                </a:cubicBezTo>
                <a:cubicBezTo>
                  <a:pt x="1116385" y="86678"/>
                  <a:pt x="1103489" y="87488"/>
                  <a:pt x="1092200" y="84666"/>
                </a:cubicBezTo>
                <a:cubicBezTo>
                  <a:pt x="1086556" y="76199"/>
                  <a:pt x="1083084" y="65780"/>
                  <a:pt x="1075267" y="59266"/>
                </a:cubicBezTo>
                <a:cubicBezTo>
                  <a:pt x="1049554" y="37839"/>
                  <a:pt x="1036532" y="44740"/>
                  <a:pt x="1007534" y="33866"/>
                </a:cubicBezTo>
                <a:cubicBezTo>
                  <a:pt x="995716" y="29434"/>
                  <a:pt x="985485" y="21365"/>
                  <a:pt x="973667" y="16933"/>
                </a:cubicBezTo>
                <a:cubicBezTo>
                  <a:pt x="962771" y="12847"/>
                  <a:pt x="950989" y="11663"/>
                  <a:pt x="939800" y="8466"/>
                </a:cubicBezTo>
                <a:cubicBezTo>
                  <a:pt x="931219" y="6014"/>
                  <a:pt x="922867" y="2822"/>
                  <a:pt x="914400" y="0"/>
                </a:cubicBezTo>
                <a:cubicBezTo>
                  <a:pt x="909941" y="405"/>
                  <a:pt x="758684" y="13529"/>
                  <a:pt x="745067" y="16933"/>
                </a:cubicBezTo>
                <a:cubicBezTo>
                  <a:pt x="735195" y="19401"/>
                  <a:pt x="728134" y="28222"/>
                  <a:pt x="719667" y="33866"/>
                </a:cubicBezTo>
                <a:cubicBezTo>
                  <a:pt x="716845" y="42333"/>
                  <a:pt x="713364" y="50608"/>
                  <a:pt x="711200" y="59266"/>
                </a:cubicBezTo>
                <a:cubicBezTo>
                  <a:pt x="705361" y="82624"/>
                  <a:pt x="695700" y="140805"/>
                  <a:pt x="694267" y="160866"/>
                </a:cubicBezTo>
                <a:cubicBezTo>
                  <a:pt x="692859" y="180571"/>
                  <a:pt x="715434" y="210255"/>
                  <a:pt x="719667" y="220133"/>
                </a:cubicBezTo>
                <a:close/>
              </a:path>
            </a:pathLst>
          </a:cu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28575">
            <a:solidFill>
              <a:srgbClr val="0066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E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 flipV="1">
            <a:off x="6834566" y="3816459"/>
            <a:ext cx="329722" cy="407103"/>
          </a:xfrm>
          <a:prstGeom prst="straightConnector1">
            <a:avLst/>
          </a:prstGeom>
          <a:noFill/>
          <a:ln w="25400" cap="flat">
            <a:solidFill>
              <a:srgbClr val="FFC000"/>
            </a:solidFill>
            <a:prstDash val="solid"/>
            <a:bevel/>
            <a:tailEnd type="arrow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2" name="Straight Arrow Connector 21"/>
          <p:cNvCxnSpPr/>
          <p:nvPr/>
        </p:nvCxnSpPr>
        <p:spPr>
          <a:xfrm>
            <a:off x="6945319" y="4973581"/>
            <a:ext cx="434993" cy="283038"/>
          </a:xfrm>
          <a:prstGeom prst="straightConnector1">
            <a:avLst/>
          </a:prstGeom>
          <a:noFill/>
          <a:ln w="25400" cap="flat">
            <a:solidFill>
              <a:srgbClr val="FFC000"/>
            </a:solidFill>
            <a:prstDash val="solid"/>
            <a:bevel/>
            <a:tailEnd type="arrow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8" name="Text Placeholder 2"/>
          <p:cNvSpPr txBox="1">
            <a:spLocks/>
          </p:cNvSpPr>
          <p:nvPr/>
        </p:nvSpPr>
        <p:spPr>
          <a:xfrm>
            <a:off x="6834566" y="3140968"/>
            <a:ext cx="2232248" cy="684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6799" tIns="46799" rIns="46799" bIns="46799"/>
          <a:lstStyle>
            <a:lvl1pPr marL="341313" indent="-341313" defTabSz="449262">
              <a:spcBef>
                <a:spcPts val="500"/>
              </a:spcBef>
              <a:buClr>
                <a:srgbClr val="FF9900"/>
              </a:buClr>
              <a:buSzPct val="150000"/>
              <a:buFont typeface="Helvetica"/>
              <a:buChar char=""/>
              <a:defRPr sz="2800">
                <a:solidFill>
                  <a:srgbClr val="00006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88723" indent="-331523" defTabSz="449262">
              <a:spcBef>
                <a:spcPts val="500"/>
              </a:spcBef>
              <a:buClr>
                <a:srgbClr val="FF9900"/>
              </a:buClr>
              <a:buSzPct val="100000"/>
              <a:buFont typeface="Helvetica"/>
              <a:buChar char=""/>
              <a:defRPr sz="2800">
                <a:solidFill>
                  <a:srgbClr val="00006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234439" indent="-320039" defTabSz="449262">
              <a:spcBef>
                <a:spcPts val="500"/>
              </a:spcBef>
              <a:buClr>
                <a:srgbClr val="FF9900"/>
              </a:buClr>
              <a:buSzPct val="100000"/>
              <a:buFont typeface="Helvetica"/>
              <a:buChar char=""/>
              <a:defRPr sz="2800">
                <a:solidFill>
                  <a:srgbClr val="000066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727200" indent="-355600" defTabSz="449262">
              <a:spcBef>
                <a:spcPts val="500"/>
              </a:spcBef>
              <a:buClr>
                <a:srgbClr val="FF9900"/>
              </a:buClr>
              <a:buSzPct val="100000"/>
              <a:buFont typeface="Helvetica"/>
              <a:buChar char="–"/>
              <a:defRPr sz="2800">
                <a:solidFill>
                  <a:srgbClr val="000066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184400" indent="-355600" defTabSz="449262">
              <a:spcBef>
                <a:spcPts val="500"/>
              </a:spcBef>
              <a:buClr>
                <a:srgbClr val="FF9900"/>
              </a:buClr>
              <a:buSzPct val="100000"/>
              <a:buFont typeface="Helvetica"/>
              <a:buChar char="»"/>
              <a:defRPr sz="2800">
                <a:solidFill>
                  <a:srgbClr val="000066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612571" indent="-326571" defTabSz="449262">
              <a:spcBef>
                <a:spcPts val="500"/>
              </a:spcBef>
              <a:buClr>
                <a:srgbClr val="FF9900"/>
              </a:buClr>
              <a:buSzPct val="100000"/>
              <a:buFont typeface="Helvetica"/>
              <a:buChar char="»"/>
              <a:defRPr sz="2000">
                <a:solidFill>
                  <a:srgbClr val="000066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069771" indent="-326571" defTabSz="449262">
              <a:spcBef>
                <a:spcPts val="500"/>
              </a:spcBef>
              <a:buClr>
                <a:srgbClr val="FF9900"/>
              </a:buClr>
              <a:buSzPct val="100000"/>
              <a:buFont typeface="Helvetica"/>
              <a:buChar char="»"/>
              <a:defRPr sz="2000">
                <a:solidFill>
                  <a:srgbClr val="000066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526971" indent="-326571" defTabSz="449262">
              <a:spcBef>
                <a:spcPts val="500"/>
              </a:spcBef>
              <a:buClr>
                <a:srgbClr val="FF9900"/>
              </a:buClr>
              <a:buSzPct val="100000"/>
              <a:buFont typeface="Helvetica"/>
              <a:buChar char="»"/>
              <a:defRPr sz="2000">
                <a:solidFill>
                  <a:srgbClr val="000066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984171" indent="-326571" defTabSz="449262">
              <a:spcBef>
                <a:spcPts val="500"/>
              </a:spcBef>
              <a:buClr>
                <a:srgbClr val="FF9900"/>
              </a:buClr>
              <a:buSzPct val="100000"/>
              <a:buFont typeface="Helvetica"/>
              <a:buChar char="»"/>
              <a:defRPr sz="2000">
                <a:solidFill>
                  <a:srgbClr val="00006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9790" indent="0" algn="ctr">
              <a:buNone/>
            </a:pPr>
            <a:r>
              <a:rPr lang="es-ES" sz="1800" dirty="0" smtClean="0"/>
              <a:t>Valencia</a:t>
            </a:r>
          </a:p>
          <a:p>
            <a:pPr marL="9790" indent="0" algn="ctr">
              <a:buNone/>
            </a:pPr>
            <a:r>
              <a:rPr lang="es-ES" sz="1400" dirty="0" smtClean="0"/>
              <a:t>Negativa / Positiva</a:t>
            </a:r>
          </a:p>
          <a:p>
            <a:pPr marL="9790" indent="0">
              <a:buNone/>
            </a:pPr>
            <a:endParaRPr lang="es-ES" sz="200" dirty="0" smtClean="0"/>
          </a:p>
          <a:p>
            <a:pPr marL="9790" indent="0">
              <a:buNone/>
            </a:pPr>
            <a:endParaRPr lang="es-ES" sz="200" dirty="0" smtClean="0"/>
          </a:p>
          <a:p>
            <a:pPr marL="457200" lvl="1" indent="0">
              <a:buNone/>
            </a:pPr>
            <a:endParaRPr lang="es-ES" sz="2200" dirty="0"/>
          </a:p>
        </p:txBody>
      </p:sp>
      <p:sp>
        <p:nvSpPr>
          <p:cNvPr id="29" name="Text Placeholder 2"/>
          <p:cNvSpPr txBox="1">
            <a:spLocks/>
          </p:cNvSpPr>
          <p:nvPr/>
        </p:nvSpPr>
        <p:spPr>
          <a:xfrm>
            <a:off x="6876256" y="5303682"/>
            <a:ext cx="2232248" cy="684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6799" tIns="46799" rIns="46799" bIns="46799"/>
          <a:lstStyle>
            <a:lvl1pPr marL="341313" indent="-341313" defTabSz="449262">
              <a:spcBef>
                <a:spcPts val="500"/>
              </a:spcBef>
              <a:buClr>
                <a:srgbClr val="FF9900"/>
              </a:buClr>
              <a:buSzPct val="150000"/>
              <a:buFont typeface="Helvetica"/>
              <a:buChar char=""/>
              <a:defRPr sz="2800">
                <a:solidFill>
                  <a:srgbClr val="00006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88723" indent="-331523" defTabSz="449262">
              <a:spcBef>
                <a:spcPts val="500"/>
              </a:spcBef>
              <a:buClr>
                <a:srgbClr val="FF9900"/>
              </a:buClr>
              <a:buSzPct val="100000"/>
              <a:buFont typeface="Helvetica"/>
              <a:buChar char=""/>
              <a:defRPr sz="2800">
                <a:solidFill>
                  <a:srgbClr val="00006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234439" indent="-320039" defTabSz="449262">
              <a:spcBef>
                <a:spcPts val="500"/>
              </a:spcBef>
              <a:buClr>
                <a:srgbClr val="FF9900"/>
              </a:buClr>
              <a:buSzPct val="100000"/>
              <a:buFont typeface="Helvetica"/>
              <a:buChar char=""/>
              <a:defRPr sz="2800">
                <a:solidFill>
                  <a:srgbClr val="000066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727200" indent="-355600" defTabSz="449262">
              <a:spcBef>
                <a:spcPts val="500"/>
              </a:spcBef>
              <a:buClr>
                <a:srgbClr val="FF9900"/>
              </a:buClr>
              <a:buSzPct val="100000"/>
              <a:buFont typeface="Helvetica"/>
              <a:buChar char="–"/>
              <a:defRPr sz="2800">
                <a:solidFill>
                  <a:srgbClr val="000066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184400" indent="-355600" defTabSz="449262">
              <a:spcBef>
                <a:spcPts val="500"/>
              </a:spcBef>
              <a:buClr>
                <a:srgbClr val="FF9900"/>
              </a:buClr>
              <a:buSzPct val="100000"/>
              <a:buFont typeface="Helvetica"/>
              <a:buChar char="»"/>
              <a:defRPr sz="2800">
                <a:solidFill>
                  <a:srgbClr val="000066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612571" indent="-326571" defTabSz="449262">
              <a:spcBef>
                <a:spcPts val="500"/>
              </a:spcBef>
              <a:buClr>
                <a:srgbClr val="FF9900"/>
              </a:buClr>
              <a:buSzPct val="100000"/>
              <a:buFont typeface="Helvetica"/>
              <a:buChar char="»"/>
              <a:defRPr sz="2000">
                <a:solidFill>
                  <a:srgbClr val="000066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069771" indent="-326571" defTabSz="449262">
              <a:spcBef>
                <a:spcPts val="500"/>
              </a:spcBef>
              <a:buClr>
                <a:srgbClr val="FF9900"/>
              </a:buClr>
              <a:buSzPct val="100000"/>
              <a:buFont typeface="Helvetica"/>
              <a:buChar char="»"/>
              <a:defRPr sz="2000">
                <a:solidFill>
                  <a:srgbClr val="000066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526971" indent="-326571" defTabSz="449262">
              <a:spcBef>
                <a:spcPts val="500"/>
              </a:spcBef>
              <a:buClr>
                <a:srgbClr val="FF9900"/>
              </a:buClr>
              <a:buSzPct val="100000"/>
              <a:buFont typeface="Helvetica"/>
              <a:buChar char="»"/>
              <a:defRPr sz="2000">
                <a:solidFill>
                  <a:srgbClr val="000066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984171" indent="-326571" defTabSz="449262">
              <a:spcBef>
                <a:spcPts val="500"/>
              </a:spcBef>
              <a:buClr>
                <a:srgbClr val="FF9900"/>
              </a:buClr>
              <a:buSzPct val="100000"/>
              <a:buFont typeface="Helvetica"/>
              <a:buChar char="»"/>
              <a:defRPr sz="2000">
                <a:solidFill>
                  <a:srgbClr val="00006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9790" indent="0" algn="ctr">
              <a:buNone/>
            </a:pPr>
            <a:r>
              <a:rPr lang="es-ES" sz="1800" dirty="0" smtClean="0"/>
              <a:t>Excitación</a:t>
            </a:r>
          </a:p>
          <a:p>
            <a:pPr marL="9790" indent="0" algn="ctr">
              <a:buNone/>
            </a:pPr>
            <a:r>
              <a:rPr lang="es-ES" sz="1400" dirty="0" smtClean="0"/>
              <a:t>Baja / Alta</a:t>
            </a:r>
          </a:p>
          <a:p>
            <a:pPr marL="9790" indent="0">
              <a:buNone/>
            </a:pPr>
            <a:endParaRPr lang="es-ES" sz="200" dirty="0" smtClean="0"/>
          </a:p>
          <a:p>
            <a:pPr marL="9790" indent="0">
              <a:buNone/>
            </a:pPr>
            <a:endParaRPr lang="es-ES" sz="200" dirty="0" smtClean="0"/>
          </a:p>
          <a:p>
            <a:pPr marL="457200" lvl="1" indent="0">
              <a:buNone/>
            </a:pPr>
            <a:endParaRPr lang="es-ES" sz="2200" dirty="0"/>
          </a:p>
        </p:txBody>
      </p:sp>
    </p:spTree>
    <p:extLst>
      <p:ext uri="{BB962C8B-B14F-4D97-AF65-F5344CB8AC3E}">
        <p14:creationId xmlns:p14="http://schemas.microsoft.com/office/powerpoint/2010/main" val="352283493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3000" b="1" dirty="0" smtClean="0"/>
              <a:t>2. </a:t>
            </a:r>
            <a:r>
              <a:rPr lang="es-ES" sz="2600" b="1" dirty="0" err="1" smtClean="0"/>
              <a:t>Métodología</a:t>
            </a:r>
            <a:r>
              <a:rPr lang="es-ES" sz="2600" b="1" dirty="0" smtClean="0"/>
              <a:t> para la clasificación de emociones</a:t>
            </a:r>
            <a:endParaRPr lang="es-ES" sz="2600" b="1" dirty="0"/>
          </a:p>
        </p:txBody>
      </p:sp>
      <p:sp>
        <p:nvSpPr>
          <p:cNvPr id="9" name="Text Placeholder 2"/>
          <p:cNvSpPr txBox="1">
            <a:spLocks/>
          </p:cNvSpPr>
          <p:nvPr/>
        </p:nvSpPr>
        <p:spPr>
          <a:xfrm>
            <a:off x="395536" y="1196752"/>
            <a:ext cx="8208912" cy="41764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6799" tIns="46799" rIns="46799" bIns="46799"/>
          <a:lstStyle>
            <a:lvl1pPr marL="341313" indent="-341313" defTabSz="449262">
              <a:spcBef>
                <a:spcPts val="500"/>
              </a:spcBef>
              <a:buClr>
                <a:srgbClr val="FF9900"/>
              </a:buClr>
              <a:buSzPct val="150000"/>
              <a:buFont typeface="Helvetica"/>
              <a:buChar char=""/>
              <a:defRPr sz="2800">
                <a:solidFill>
                  <a:srgbClr val="00006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88723" indent="-331523" defTabSz="449262">
              <a:spcBef>
                <a:spcPts val="500"/>
              </a:spcBef>
              <a:buClr>
                <a:srgbClr val="FF9900"/>
              </a:buClr>
              <a:buSzPct val="100000"/>
              <a:buFont typeface="Helvetica"/>
              <a:buChar char=""/>
              <a:defRPr sz="2800">
                <a:solidFill>
                  <a:srgbClr val="00006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234439" indent="-320039" defTabSz="449262">
              <a:spcBef>
                <a:spcPts val="500"/>
              </a:spcBef>
              <a:buClr>
                <a:srgbClr val="FF9900"/>
              </a:buClr>
              <a:buSzPct val="100000"/>
              <a:buFont typeface="Helvetica"/>
              <a:buChar char=""/>
              <a:defRPr sz="2800">
                <a:solidFill>
                  <a:srgbClr val="000066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727200" indent="-355600" defTabSz="449262">
              <a:spcBef>
                <a:spcPts val="500"/>
              </a:spcBef>
              <a:buClr>
                <a:srgbClr val="FF9900"/>
              </a:buClr>
              <a:buSzPct val="100000"/>
              <a:buFont typeface="Helvetica"/>
              <a:buChar char="–"/>
              <a:defRPr sz="2800">
                <a:solidFill>
                  <a:srgbClr val="000066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184400" indent="-355600" defTabSz="449262">
              <a:spcBef>
                <a:spcPts val="500"/>
              </a:spcBef>
              <a:buClr>
                <a:srgbClr val="FF9900"/>
              </a:buClr>
              <a:buSzPct val="100000"/>
              <a:buFont typeface="Helvetica"/>
              <a:buChar char="»"/>
              <a:defRPr sz="2800">
                <a:solidFill>
                  <a:srgbClr val="000066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612571" indent="-326571" defTabSz="449262">
              <a:spcBef>
                <a:spcPts val="500"/>
              </a:spcBef>
              <a:buClr>
                <a:srgbClr val="FF9900"/>
              </a:buClr>
              <a:buSzPct val="100000"/>
              <a:buFont typeface="Helvetica"/>
              <a:buChar char="»"/>
              <a:defRPr sz="2000">
                <a:solidFill>
                  <a:srgbClr val="000066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069771" indent="-326571" defTabSz="449262">
              <a:spcBef>
                <a:spcPts val="500"/>
              </a:spcBef>
              <a:buClr>
                <a:srgbClr val="FF9900"/>
              </a:buClr>
              <a:buSzPct val="100000"/>
              <a:buFont typeface="Helvetica"/>
              <a:buChar char="»"/>
              <a:defRPr sz="2000">
                <a:solidFill>
                  <a:srgbClr val="000066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526971" indent="-326571" defTabSz="449262">
              <a:spcBef>
                <a:spcPts val="500"/>
              </a:spcBef>
              <a:buClr>
                <a:srgbClr val="FF9900"/>
              </a:buClr>
              <a:buSzPct val="100000"/>
              <a:buFont typeface="Helvetica"/>
              <a:buChar char="»"/>
              <a:defRPr sz="2000">
                <a:solidFill>
                  <a:srgbClr val="000066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984171" indent="-326571" defTabSz="449262">
              <a:spcBef>
                <a:spcPts val="500"/>
              </a:spcBef>
              <a:buClr>
                <a:srgbClr val="FF9900"/>
              </a:buClr>
              <a:buSzPct val="100000"/>
              <a:buFont typeface="Helvetica"/>
              <a:buChar char="»"/>
              <a:defRPr sz="2000">
                <a:solidFill>
                  <a:srgbClr val="00006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Font typeface="Arial" pitchFamily="34" charset="0"/>
              <a:buChar char="•"/>
            </a:pPr>
            <a:r>
              <a:rPr lang="es-ES" sz="2400" dirty="0" smtClean="0"/>
              <a:t>Clasificación de emociones a partir del EEG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s-ES" sz="2200" dirty="0" smtClean="0"/>
              <a:t>Obtención de las señales EEG        Electroencefalografía.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s-ES" sz="2200" dirty="0" err="1" smtClean="0"/>
              <a:t>Preprocesado</a:t>
            </a:r>
            <a:r>
              <a:rPr lang="es-ES" sz="2200" dirty="0" smtClean="0"/>
              <a:t> de las señales EEG.</a:t>
            </a:r>
          </a:p>
          <a:p>
            <a:pPr lvl="2">
              <a:buFont typeface="Courier New" pitchFamily="49" charset="0"/>
              <a:buChar char="o"/>
            </a:pPr>
            <a:r>
              <a:rPr lang="es-ES" sz="2200" dirty="0" smtClean="0"/>
              <a:t>Filtrado.</a:t>
            </a:r>
          </a:p>
          <a:p>
            <a:pPr lvl="2">
              <a:buFont typeface="Courier New" pitchFamily="49" charset="0"/>
              <a:buChar char="o"/>
            </a:pPr>
            <a:r>
              <a:rPr lang="es-ES" sz="2200" dirty="0" smtClean="0"/>
              <a:t>Eliminación de artefactos.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s-ES" sz="2200" dirty="0" smtClean="0"/>
              <a:t>Extracción de características.</a:t>
            </a:r>
          </a:p>
          <a:p>
            <a:pPr lvl="2">
              <a:buFont typeface="Courier New" pitchFamily="49" charset="0"/>
              <a:buChar char="o"/>
            </a:pPr>
            <a:r>
              <a:rPr lang="es-ES" sz="2200" dirty="0" smtClean="0"/>
              <a:t>Normalmente de la señal en frecuencia.</a:t>
            </a:r>
          </a:p>
          <a:p>
            <a:pPr lvl="2">
              <a:buFont typeface="Courier New" pitchFamily="49" charset="0"/>
              <a:buChar char="o"/>
            </a:pPr>
            <a:r>
              <a:rPr lang="es-ES" sz="2200" dirty="0" smtClean="0"/>
              <a:t>Diversas opciones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s-ES" sz="2200" dirty="0" smtClean="0"/>
              <a:t>Entrenamiento y validación de un clasificador.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s-ES" sz="2200" dirty="0" smtClean="0"/>
              <a:t>Clasificación.</a:t>
            </a:r>
          </a:p>
          <a:p>
            <a:pPr marL="914400" lvl="1" indent="-457200">
              <a:buFont typeface="+mj-lt"/>
              <a:buAutoNum type="arabicPeriod"/>
            </a:pPr>
            <a:endParaRPr lang="es-ES" sz="2200" dirty="0" smtClean="0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5292080" y="1916832"/>
            <a:ext cx="360040" cy="0"/>
          </a:xfrm>
          <a:prstGeom prst="straightConnector1">
            <a:avLst/>
          </a:prstGeom>
          <a:noFill/>
          <a:ln w="25400" cap="flat">
            <a:solidFill>
              <a:srgbClr val="FFC000"/>
            </a:solidFill>
            <a:prstDash val="solid"/>
            <a:bevel/>
            <a:tailEnd type="arrow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181500183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85800" y="703262"/>
            <a:ext cx="7770814" cy="3589834"/>
          </a:xfrm>
        </p:spPr>
        <p:txBody>
          <a:bodyPr/>
          <a:lstStyle/>
          <a:p>
            <a:r>
              <a:rPr lang="es-ES" sz="3600" dirty="0" smtClean="0">
                <a:latin typeface="Arial" pitchFamily="34" charset="0"/>
                <a:cs typeface="Arial" pitchFamily="34" charset="0"/>
              </a:rPr>
              <a:t> 2</a:t>
            </a:r>
            <a:r>
              <a:rPr lang="es-ES" sz="2800" dirty="0" smtClean="0">
                <a:latin typeface="Arial" pitchFamily="34" charset="0"/>
                <a:cs typeface="Arial" pitchFamily="34" charset="0"/>
              </a:rPr>
              <a:t>. Base de datos utilizada: DEAP </a:t>
            </a:r>
            <a:r>
              <a:rPr lang="es-ES" sz="2800" dirty="0" err="1" smtClean="0">
                <a:latin typeface="Arial" pitchFamily="34" charset="0"/>
                <a:cs typeface="Arial" pitchFamily="34" charset="0"/>
              </a:rPr>
              <a:t>dataset</a:t>
            </a:r>
            <a:endParaRPr lang="es-ES" sz="2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s-ES" dirty="0" smtClean="0"/>
              <a:t> 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66862453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CC99"/>
      </a:accent1>
      <a:accent2>
        <a:srgbClr val="3333CC"/>
      </a:accent2>
      <a:accent3>
        <a:srgbClr val="8F8F8F"/>
      </a:accent3>
      <a:accent4>
        <a:srgbClr val="707070"/>
      </a:accent4>
      <a:accent5>
        <a:srgbClr val="AAE2CA"/>
      </a:accent5>
      <a:accent6>
        <a:srgbClr val="2D2DB9"/>
      </a:accent6>
      <a:hlink>
        <a:srgbClr val="0000FF"/>
      </a:hlink>
      <a:folHlink>
        <a:srgbClr val="FF00FF"/>
      </a:folHlink>
    </a:clrScheme>
    <a:fontScheme name="Default">
      <a:majorFont>
        <a:latin typeface="Avenir Roman"/>
        <a:ea typeface="Avenir Roman"/>
        <a:cs typeface="Avenir Roman"/>
      </a:majorFont>
      <a:minorFont>
        <a:latin typeface="Helvetica"/>
        <a:ea typeface="Helvetica"/>
        <a:cs typeface="Helvetica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rgbClr val="00CC99"/>
          </a:solidFill>
          <a:prstDash val="solid"/>
          <a:bevel/>
        </a:ln>
        <a:effectLst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CC99"/>
          </a:solidFill>
          <a:prstDash val="solid"/>
          <a:bevel/>
        </a:ln>
        <a:effectLst>
          <a:outerShdw blurRad="38100" dist="20000" dir="5400000" rotWithShape="0">
            <a:srgbClr val="000000">
              <a:alpha val="38000"/>
            </a:srgbClr>
          </a:outerShdw>
        </a:effectLst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CC99"/>
      </a:accent1>
      <a:accent2>
        <a:srgbClr val="3333CC"/>
      </a:accent2>
      <a:accent3>
        <a:srgbClr val="8F8F8F"/>
      </a:accent3>
      <a:accent4>
        <a:srgbClr val="707070"/>
      </a:accent4>
      <a:accent5>
        <a:srgbClr val="AAE2CA"/>
      </a:accent5>
      <a:accent6>
        <a:srgbClr val="2D2DB9"/>
      </a:accent6>
      <a:hlink>
        <a:srgbClr val="0000FF"/>
      </a:hlink>
      <a:folHlink>
        <a:srgbClr val="FF00FF"/>
      </a:folHlink>
    </a:clrScheme>
    <a:fontScheme name="Default">
      <a:majorFont>
        <a:latin typeface="Avenir Roman"/>
        <a:ea typeface="Avenir Roman"/>
        <a:cs typeface="Avenir Roman"/>
      </a:majorFont>
      <a:minorFont>
        <a:latin typeface="Helvetica"/>
        <a:ea typeface="Helvetica"/>
        <a:cs typeface="Helvetica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rgbClr val="00CC99"/>
          </a:solidFill>
          <a:prstDash val="solid"/>
          <a:bevel/>
        </a:ln>
        <a:effectLst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CC99"/>
          </a:solidFill>
          <a:prstDash val="solid"/>
          <a:bevel/>
        </a:ln>
        <a:effectLst>
          <a:outerShdw blurRad="38100" dist="20000" dir="5400000" rotWithShape="0">
            <a:srgbClr val="000000">
              <a:alpha val="38000"/>
            </a:srgbClr>
          </a:outerShdw>
        </a:effectLst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Angles</Template>
  <TotalTime>2009</TotalTime>
  <Words>1806</Words>
  <Application>Microsoft Office PowerPoint</Application>
  <PresentationFormat>On-screen Show (4:3)</PresentationFormat>
  <Paragraphs>594</Paragraphs>
  <Slides>35</Slides>
  <Notes>2</Notes>
  <HiddenSlides>2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6" baseType="lpstr">
      <vt:lpstr>Default</vt:lpstr>
      <vt:lpstr>DETECCIÓN AUTOMÁTICA DE EMOCIONES MEDIANTE  EL ANÁLISIS DEL ELECTROENCEFALOGRAMA</vt:lpstr>
      <vt:lpstr>Índice</vt:lpstr>
      <vt:lpstr> 1. Introducción</vt:lpstr>
      <vt:lpstr>1. Introducción, motivación y objetivos</vt:lpstr>
      <vt:lpstr>1. Introducción</vt:lpstr>
      <vt:lpstr>1. Introducción</vt:lpstr>
      <vt:lpstr>1. Introducción</vt:lpstr>
      <vt:lpstr>2. Métodología para la clasificación de emociones</vt:lpstr>
      <vt:lpstr> 2. Base de datos utilizada: DEAP dataset</vt:lpstr>
      <vt:lpstr>2. Base de datos utilizada: DEAP dataset</vt:lpstr>
      <vt:lpstr>3. Técnicas utilizadas</vt:lpstr>
      <vt:lpstr>3. Técnicas utilizadas</vt:lpstr>
      <vt:lpstr>3. Técnicas utilizadas</vt:lpstr>
      <vt:lpstr>3. Técnicas utilizadas</vt:lpstr>
      <vt:lpstr>3. Técnicas utilizadas</vt:lpstr>
      <vt:lpstr>3. Técnicas utilizadas</vt:lpstr>
      <vt:lpstr>3. Técnicas utilizadas</vt:lpstr>
      <vt:lpstr>3. Técnicas utilizadas</vt:lpstr>
      <vt:lpstr>3. Técnicas utilizadas</vt:lpstr>
      <vt:lpstr>3. Técnicas utilizadas</vt:lpstr>
      <vt:lpstr>3. Técnicas utilizadas</vt:lpstr>
      <vt:lpstr>4. Simulaciones</vt:lpstr>
      <vt:lpstr>4. Simulaciones</vt:lpstr>
      <vt:lpstr>4. Simulaciones</vt:lpstr>
      <vt:lpstr>4. Simulaciones</vt:lpstr>
      <vt:lpstr>4. Simulaciones</vt:lpstr>
      <vt:lpstr>4. Simulaciones</vt:lpstr>
      <vt:lpstr>4. Simulaciones</vt:lpstr>
      <vt:lpstr>4. Simulaciones</vt:lpstr>
      <vt:lpstr>4. Simulaciones</vt:lpstr>
      <vt:lpstr>4. Simulaciones</vt:lpstr>
      <vt:lpstr>4. Simulaciones</vt:lpstr>
      <vt:lpstr> 5. Conclusiones y líneas futuras</vt:lpstr>
      <vt:lpstr>5. Conclusiones y líneas futuras</vt:lpstr>
      <vt:lpstr>Fin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Base de datos de patentes</dc:title>
  <dc:creator>Javi</dc:creator>
  <cp:lastModifiedBy>Javi</cp:lastModifiedBy>
  <cp:revision>125</cp:revision>
  <dcterms:modified xsi:type="dcterms:W3CDTF">2019-07-25T07:44:58Z</dcterms:modified>
</cp:coreProperties>
</file>